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4"/>
    <p:sldMasterId id="2147483655" r:id="rId5"/>
  </p:sldMasterIdLst>
  <p:notesMasterIdLst>
    <p:notesMasterId r:id="rId7"/>
  </p:notesMasterIdLst>
  <p:handoutMasterIdLst>
    <p:handoutMasterId r:id="rId8"/>
  </p:handoutMasterIdLst>
  <p:sldIdLst>
    <p:sldId id="258" r:id="rId6"/>
  </p:sldIdLst>
  <p:sldSz cx="21388388" cy="30275213"/>
  <p:notesSz cx="6858000" cy="9144000"/>
  <p:defaultTextStyle>
    <a:defPPr>
      <a:defRPr lang="en-US"/>
    </a:defPPr>
    <a:lvl1pPr marL="0" algn="l" defTabSz="2276887" rtl="0" eaLnBrk="1" latinLnBrk="0" hangingPunct="1">
      <a:defRPr sz="4461" kern="1200">
        <a:solidFill>
          <a:schemeClr val="tx1"/>
        </a:solidFill>
        <a:latin typeface="+mn-lt"/>
        <a:ea typeface="+mn-ea"/>
        <a:cs typeface="+mn-cs"/>
      </a:defRPr>
    </a:lvl1pPr>
    <a:lvl2pPr marL="1138444" algn="l" defTabSz="2276887" rtl="0" eaLnBrk="1" latinLnBrk="0" hangingPunct="1">
      <a:defRPr sz="4461" kern="1200">
        <a:solidFill>
          <a:schemeClr val="tx1"/>
        </a:solidFill>
        <a:latin typeface="+mn-lt"/>
        <a:ea typeface="+mn-ea"/>
        <a:cs typeface="+mn-cs"/>
      </a:defRPr>
    </a:lvl2pPr>
    <a:lvl3pPr marL="2276887" algn="l" defTabSz="2276887" rtl="0" eaLnBrk="1" latinLnBrk="0" hangingPunct="1">
      <a:defRPr sz="4461" kern="1200">
        <a:solidFill>
          <a:schemeClr val="tx1"/>
        </a:solidFill>
        <a:latin typeface="+mn-lt"/>
        <a:ea typeface="+mn-ea"/>
        <a:cs typeface="+mn-cs"/>
      </a:defRPr>
    </a:lvl3pPr>
    <a:lvl4pPr marL="3415332" algn="l" defTabSz="2276887" rtl="0" eaLnBrk="1" latinLnBrk="0" hangingPunct="1">
      <a:defRPr sz="4461" kern="1200">
        <a:solidFill>
          <a:schemeClr val="tx1"/>
        </a:solidFill>
        <a:latin typeface="+mn-lt"/>
        <a:ea typeface="+mn-ea"/>
        <a:cs typeface="+mn-cs"/>
      </a:defRPr>
    </a:lvl4pPr>
    <a:lvl5pPr marL="4553775" algn="l" defTabSz="2276887" rtl="0" eaLnBrk="1" latinLnBrk="0" hangingPunct="1">
      <a:defRPr sz="4461" kern="1200">
        <a:solidFill>
          <a:schemeClr val="tx1"/>
        </a:solidFill>
        <a:latin typeface="+mn-lt"/>
        <a:ea typeface="+mn-ea"/>
        <a:cs typeface="+mn-cs"/>
      </a:defRPr>
    </a:lvl5pPr>
    <a:lvl6pPr marL="5692220" algn="l" defTabSz="2276887" rtl="0" eaLnBrk="1" latinLnBrk="0" hangingPunct="1">
      <a:defRPr sz="4461" kern="1200">
        <a:solidFill>
          <a:schemeClr val="tx1"/>
        </a:solidFill>
        <a:latin typeface="+mn-lt"/>
        <a:ea typeface="+mn-ea"/>
        <a:cs typeface="+mn-cs"/>
      </a:defRPr>
    </a:lvl6pPr>
    <a:lvl7pPr marL="6830664" algn="l" defTabSz="2276887" rtl="0" eaLnBrk="1" latinLnBrk="0" hangingPunct="1">
      <a:defRPr sz="4461" kern="1200">
        <a:solidFill>
          <a:schemeClr val="tx1"/>
        </a:solidFill>
        <a:latin typeface="+mn-lt"/>
        <a:ea typeface="+mn-ea"/>
        <a:cs typeface="+mn-cs"/>
      </a:defRPr>
    </a:lvl7pPr>
    <a:lvl8pPr marL="7969107" algn="l" defTabSz="2276887" rtl="0" eaLnBrk="1" latinLnBrk="0" hangingPunct="1">
      <a:defRPr sz="4461" kern="1200">
        <a:solidFill>
          <a:schemeClr val="tx1"/>
        </a:solidFill>
        <a:latin typeface="+mn-lt"/>
        <a:ea typeface="+mn-ea"/>
        <a:cs typeface="+mn-cs"/>
      </a:defRPr>
    </a:lvl8pPr>
    <a:lvl9pPr marL="9107551" algn="l" defTabSz="2276887" rtl="0" eaLnBrk="1" latinLnBrk="0" hangingPunct="1">
      <a:defRPr sz="446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A371C-079C-4DCC-B2AF-D5B2819AB813}" v="170" dt="2023-03-19T15:02:07.905"/>
    <p1510:client id="{1CDC0573-5F27-47FD-91D8-7B8629A1278B}" v="346" dt="2023-03-19T18:45:15.545"/>
    <p1510:client id="{1EE1C004-435C-4346-9540-93B0A4E5A85F}" v="423" dt="2023-03-19T18:05:31.870"/>
    <p1510:client id="{3754241B-6DD3-41DF-9A3F-D006E25E3E23}" v="84" dt="2023-03-18T17:55:52.189"/>
    <p1510:client id="{423E0567-21A5-489F-BEC0-C5E17444A881}" v="326" dt="2023-03-19T16:04:42.973"/>
    <p1510:client id="{4C4183AC-AC17-4EA0-A773-EE79698D6431}" v="291" dt="2023-03-19T18:40:26.890"/>
    <p1510:client id="{4E25E733-F320-4F79-A2DF-C01F8EA8C2DC}" v="564" dt="2023-03-19T16:28:31.458"/>
    <p1510:client id="{5D4C8ECB-CB4F-439D-B9B0-A3567FFB1EE3}" v="20" dt="2023-03-19T17:57:45.206"/>
    <p1510:client id="{72A889A0-C53A-41BF-B962-7F1B874B95E1}" v="830" dt="2023-03-19T18:04:14.047"/>
    <p1510:client id="{79C8B5EE-A656-4CE9-B1EE-4680B9542961}" v="32" dt="2023-03-19T16:55:34.159"/>
    <p1510:client id="{86A811B0-CF24-4331-B9EE-5BCBE9E88B56}" v="85" dt="2023-03-18T18:26:50.252"/>
    <p1510:client id="{92614FE1-9566-4BF4-BA9E-F590752D79E5}" v="117" dt="2023-03-18T16:19:31.649"/>
    <p1510:client id="{9966DE6D-678A-4623-BB27-B6D65C73E36B}" v="269" dt="2023-03-19T18:09:28.991"/>
    <p1510:client id="{CBA7808A-1D9C-4F46-BBC2-1330E3801087}" v="45" dt="2023-03-19T18:30:20.983"/>
    <p1510:client id="{E0B5CDCA-A3BD-4776-9B54-637C13E0D3EC}" v="11" dt="2023-03-19T14:36:13.472"/>
    <p1510:client id="{E61012E3-0913-4A5E-8AFC-7CE8EFFF5D34}" v="21" dt="2023-03-19T16:50:18.301"/>
    <p1510:client id="{EA34939B-B6FF-411A-A3D8-6D68175BBA27}" v="178" dt="2023-03-19T18:35:01.083"/>
    <p1510:client id="{EB3F5CA3-70E1-4BD5-850C-7D5AE5EE2852}" v="2550" dt="2023-03-19T17:51:44.9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3/19/2023</a:t>
            </a:fld>
            <a:endParaRPr lang="en-US"/>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2276887" rtl="0" eaLnBrk="1" latinLnBrk="0" hangingPunct="1">
      <a:defRPr sz="3009" kern="1200">
        <a:solidFill>
          <a:schemeClr val="tx1"/>
        </a:solidFill>
        <a:latin typeface="+mn-lt"/>
        <a:ea typeface="+mn-ea"/>
        <a:cs typeface="+mn-cs"/>
      </a:defRPr>
    </a:lvl1pPr>
    <a:lvl2pPr marL="1138444" algn="l" defTabSz="2276887" rtl="0" eaLnBrk="1" latinLnBrk="0" hangingPunct="1">
      <a:defRPr sz="3009" kern="1200">
        <a:solidFill>
          <a:schemeClr val="tx1"/>
        </a:solidFill>
        <a:latin typeface="+mn-lt"/>
        <a:ea typeface="+mn-ea"/>
        <a:cs typeface="+mn-cs"/>
      </a:defRPr>
    </a:lvl2pPr>
    <a:lvl3pPr marL="2276887" algn="l" defTabSz="2276887" rtl="0" eaLnBrk="1" latinLnBrk="0" hangingPunct="1">
      <a:defRPr sz="3009" kern="1200">
        <a:solidFill>
          <a:schemeClr val="tx1"/>
        </a:solidFill>
        <a:latin typeface="+mn-lt"/>
        <a:ea typeface="+mn-ea"/>
        <a:cs typeface="+mn-cs"/>
      </a:defRPr>
    </a:lvl3pPr>
    <a:lvl4pPr marL="3415332" algn="l" defTabSz="2276887" rtl="0" eaLnBrk="1" latinLnBrk="0" hangingPunct="1">
      <a:defRPr sz="3009" kern="1200">
        <a:solidFill>
          <a:schemeClr val="tx1"/>
        </a:solidFill>
        <a:latin typeface="+mn-lt"/>
        <a:ea typeface="+mn-ea"/>
        <a:cs typeface="+mn-cs"/>
      </a:defRPr>
    </a:lvl4pPr>
    <a:lvl5pPr marL="4553775" algn="l" defTabSz="2276887" rtl="0" eaLnBrk="1" latinLnBrk="0" hangingPunct="1">
      <a:defRPr sz="3009" kern="1200">
        <a:solidFill>
          <a:schemeClr val="tx1"/>
        </a:solidFill>
        <a:latin typeface="+mn-lt"/>
        <a:ea typeface="+mn-ea"/>
        <a:cs typeface="+mn-cs"/>
      </a:defRPr>
    </a:lvl5pPr>
    <a:lvl6pPr marL="5692220" algn="l" defTabSz="2276887" rtl="0" eaLnBrk="1" latinLnBrk="0" hangingPunct="1">
      <a:defRPr sz="3009" kern="1200">
        <a:solidFill>
          <a:schemeClr val="tx1"/>
        </a:solidFill>
        <a:latin typeface="+mn-lt"/>
        <a:ea typeface="+mn-ea"/>
        <a:cs typeface="+mn-cs"/>
      </a:defRPr>
    </a:lvl6pPr>
    <a:lvl7pPr marL="6830664" algn="l" defTabSz="2276887" rtl="0" eaLnBrk="1" latinLnBrk="0" hangingPunct="1">
      <a:defRPr sz="3009" kern="1200">
        <a:solidFill>
          <a:schemeClr val="tx1"/>
        </a:solidFill>
        <a:latin typeface="+mn-lt"/>
        <a:ea typeface="+mn-ea"/>
        <a:cs typeface="+mn-cs"/>
      </a:defRPr>
    </a:lvl7pPr>
    <a:lvl8pPr marL="7969107" algn="l" defTabSz="2276887" rtl="0" eaLnBrk="1" latinLnBrk="0" hangingPunct="1">
      <a:defRPr sz="3009" kern="1200">
        <a:solidFill>
          <a:schemeClr val="tx1"/>
        </a:solidFill>
        <a:latin typeface="+mn-lt"/>
        <a:ea typeface="+mn-ea"/>
        <a:cs typeface="+mn-cs"/>
      </a:defRPr>
    </a:lvl8pPr>
    <a:lvl9pPr marL="9107551" algn="l" defTabSz="2276887" rtl="0" eaLnBrk="1" latinLnBrk="0" hangingPunct="1">
      <a:defRPr sz="300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7EC6E9F1-1D36-754F-9242-B5685664D722}"/>
              </a:ext>
            </a:extLst>
          </p:cNvPr>
          <p:cNvSpPr>
            <a:spLocks noGrp="1"/>
          </p:cNvSpPr>
          <p:nvPr>
            <p:ph type="body" sz="quarter" idx="12" hasCustomPrompt="1"/>
          </p:nvPr>
        </p:nvSpPr>
        <p:spPr>
          <a:xfrm>
            <a:off x="2693194" y="592739"/>
            <a:ext cx="1600200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a:t>Poster presentation title</a:t>
            </a:r>
          </a:p>
        </p:txBody>
      </p:sp>
      <p:sp>
        <p:nvSpPr>
          <p:cNvPr id="3" name="Text Placeholder 17">
            <a:extLst>
              <a:ext uri="{FF2B5EF4-FFF2-40B4-BE49-F238E27FC236}">
                <a16:creationId xmlns:a16="http://schemas.microsoft.com/office/drawing/2014/main" id="{63372AC4-ED2A-244A-8F01-532EBD5A19BD}"/>
              </a:ext>
            </a:extLst>
          </p:cNvPr>
          <p:cNvSpPr>
            <a:spLocks noGrp="1"/>
          </p:cNvSpPr>
          <p:nvPr>
            <p:ph type="body" sz="quarter" idx="11" hasCustomPrompt="1"/>
          </p:nvPr>
        </p:nvSpPr>
        <p:spPr>
          <a:xfrm>
            <a:off x="2693194" y="1652337"/>
            <a:ext cx="1600200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a:t>List of Authors and co-Authors / collaborators</a:t>
            </a:r>
          </a:p>
        </p:txBody>
      </p:sp>
      <p:sp>
        <p:nvSpPr>
          <p:cNvPr id="4" name="Text Placeholder 17">
            <a:extLst>
              <a:ext uri="{FF2B5EF4-FFF2-40B4-BE49-F238E27FC236}">
                <a16:creationId xmlns:a16="http://schemas.microsoft.com/office/drawing/2014/main" id="{B18BAA77-0A3E-764F-B890-FA37EFC3FAF9}"/>
              </a:ext>
            </a:extLst>
          </p:cNvPr>
          <p:cNvSpPr>
            <a:spLocks noGrp="1"/>
          </p:cNvSpPr>
          <p:nvPr>
            <p:ph type="body" sz="quarter" idx="10" hasCustomPrompt="1"/>
          </p:nvPr>
        </p:nvSpPr>
        <p:spPr>
          <a:xfrm>
            <a:off x="2693194" y="2572595"/>
            <a:ext cx="160020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a:t>List of affiliated programs, institutions, organizations, schools, etc.</a:t>
            </a:r>
          </a:p>
        </p:txBody>
      </p:sp>
      <p:sp>
        <p:nvSpPr>
          <p:cNvPr id="5" name="Text Placeholder 9">
            <a:extLst>
              <a:ext uri="{FF2B5EF4-FFF2-40B4-BE49-F238E27FC236}">
                <a16:creationId xmlns:a16="http://schemas.microsoft.com/office/drawing/2014/main" id="{2A117612-6545-164C-803E-6FCDBB6DEA8C}"/>
              </a:ext>
            </a:extLst>
          </p:cNvPr>
          <p:cNvSpPr>
            <a:spLocks noGrp="1"/>
          </p:cNvSpPr>
          <p:nvPr>
            <p:ph type="body" sz="quarter" idx="15" hasCustomPrompt="1"/>
          </p:nvPr>
        </p:nvSpPr>
        <p:spPr>
          <a:xfrm>
            <a:off x="369888" y="4587021"/>
            <a:ext cx="10134600"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INTRODUCTION or ABSTRACT</a:t>
            </a:r>
          </a:p>
        </p:txBody>
      </p:sp>
      <p:sp>
        <p:nvSpPr>
          <p:cNvPr id="6" name="Text Placeholder 9">
            <a:extLst>
              <a:ext uri="{FF2B5EF4-FFF2-40B4-BE49-F238E27FC236}">
                <a16:creationId xmlns:a16="http://schemas.microsoft.com/office/drawing/2014/main" id="{580D514D-84EF-3640-BA23-0EAFC82F7527}"/>
              </a:ext>
            </a:extLst>
          </p:cNvPr>
          <p:cNvSpPr>
            <a:spLocks noGrp="1"/>
          </p:cNvSpPr>
          <p:nvPr>
            <p:ph type="body" sz="quarter" idx="17" hasCustomPrompt="1"/>
          </p:nvPr>
        </p:nvSpPr>
        <p:spPr>
          <a:xfrm>
            <a:off x="369888" y="10814372"/>
            <a:ext cx="10134600"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OBJECTIVES</a:t>
            </a:r>
          </a:p>
        </p:txBody>
      </p:sp>
      <p:sp>
        <p:nvSpPr>
          <p:cNvPr id="7" name="Text Placeholder 9">
            <a:extLst>
              <a:ext uri="{FF2B5EF4-FFF2-40B4-BE49-F238E27FC236}">
                <a16:creationId xmlns:a16="http://schemas.microsoft.com/office/drawing/2014/main" id="{75936905-C8E2-CA40-9E00-D1BB11981289}"/>
              </a:ext>
            </a:extLst>
          </p:cNvPr>
          <p:cNvSpPr>
            <a:spLocks noGrp="1"/>
          </p:cNvSpPr>
          <p:nvPr>
            <p:ph type="body" sz="quarter" idx="18" hasCustomPrompt="1"/>
          </p:nvPr>
        </p:nvSpPr>
        <p:spPr>
          <a:xfrm>
            <a:off x="369889" y="20360421"/>
            <a:ext cx="10134599"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MATERIALS &amp; METHODS</a:t>
            </a:r>
          </a:p>
        </p:txBody>
      </p:sp>
      <p:sp>
        <p:nvSpPr>
          <p:cNvPr id="8" name="Text Placeholder 9">
            <a:extLst>
              <a:ext uri="{FF2B5EF4-FFF2-40B4-BE49-F238E27FC236}">
                <a16:creationId xmlns:a16="http://schemas.microsoft.com/office/drawing/2014/main" id="{FCF35237-B603-9B44-B430-109FE9DF17F4}"/>
              </a:ext>
            </a:extLst>
          </p:cNvPr>
          <p:cNvSpPr>
            <a:spLocks noGrp="1"/>
          </p:cNvSpPr>
          <p:nvPr>
            <p:ph type="body" sz="quarter" idx="19" hasCustomPrompt="1"/>
          </p:nvPr>
        </p:nvSpPr>
        <p:spPr>
          <a:xfrm>
            <a:off x="10885488" y="4587021"/>
            <a:ext cx="10134599"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RESULTS</a:t>
            </a:r>
          </a:p>
        </p:txBody>
      </p:sp>
      <p:sp>
        <p:nvSpPr>
          <p:cNvPr id="9" name="Text Placeholder 9">
            <a:extLst>
              <a:ext uri="{FF2B5EF4-FFF2-40B4-BE49-F238E27FC236}">
                <a16:creationId xmlns:a16="http://schemas.microsoft.com/office/drawing/2014/main" id="{CEB7C6DD-5A4F-0B4F-A818-01762CDADFD0}"/>
              </a:ext>
            </a:extLst>
          </p:cNvPr>
          <p:cNvSpPr>
            <a:spLocks noGrp="1"/>
          </p:cNvSpPr>
          <p:nvPr>
            <p:ph type="body" sz="quarter" idx="20" hasCustomPrompt="1"/>
          </p:nvPr>
        </p:nvSpPr>
        <p:spPr>
          <a:xfrm>
            <a:off x="10885488" y="12783964"/>
            <a:ext cx="10134599"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CONCLUSIONS</a:t>
            </a:r>
          </a:p>
        </p:txBody>
      </p:sp>
      <p:sp>
        <p:nvSpPr>
          <p:cNvPr id="10" name="Text Placeholder 9">
            <a:extLst>
              <a:ext uri="{FF2B5EF4-FFF2-40B4-BE49-F238E27FC236}">
                <a16:creationId xmlns:a16="http://schemas.microsoft.com/office/drawing/2014/main" id="{EB0D2620-28F8-BB45-AD84-D74189F11FCA}"/>
              </a:ext>
            </a:extLst>
          </p:cNvPr>
          <p:cNvSpPr>
            <a:spLocks noGrp="1"/>
          </p:cNvSpPr>
          <p:nvPr>
            <p:ph type="body" sz="quarter" idx="21" hasCustomPrompt="1"/>
          </p:nvPr>
        </p:nvSpPr>
        <p:spPr>
          <a:xfrm>
            <a:off x="10885485" y="21431979"/>
            <a:ext cx="10134599"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REFERENCES</a:t>
            </a:r>
          </a:p>
        </p:txBody>
      </p:sp>
      <p:sp>
        <p:nvSpPr>
          <p:cNvPr id="11" name="Text Placeholder 13">
            <a:extLst>
              <a:ext uri="{FF2B5EF4-FFF2-40B4-BE49-F238E27FC236}">
                <a16:creationId xmlns:a16="http://schemas.microsoft.com/office/drawing/2014/main" id="{0C0EA196-1631-9B4D-B87E-BAB2CE5F3C03}"/>
              </a:ext>
            </a:extLst>
          </p:cNvPr>
          <p:cNvSpPr>
            <a:spLocks noGrp="1"/>
          </p:cNvSpPr>
          <p:nvPr>
            <p:ph type="body" sz="quarter" idx="29" hasCustomPrompt="1"/>
          </p:nvPr>
        </p:nvSpPr>
        <p:spPr>
          <a:xfrm>
            <a:off x="10885488" y="27361463"/>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6655D10F-96DD-974C-A39A-6B5F7EC6A0DA}"/>
              </a:ext>
            </a:extLst>
          </p:cNvPr>
          <p:cNvSpPr>
            <a:spLocks noGrp="1"/>
          </p:cNvSpPr>
          <p:nvPr>
            <p:ph type="body" sz="quarter" idx="22" hasCustomPrompt="1"/>
          </p:nvPr>
        </p:nvSpPr>
        <p:spPr>
          <a:xfrm>
            <a:off x="10885487" y="26897257"/>
            <a:ext cx="10134597" cy="461665"/>
          </a:xfrm>
          <a:prstGeom prst="rect">
            <a:avLst/>
          </a:prstGeom>
        </p:spPr>
        <p:txBody>
          <a:bodyPr wrap="square">
            <a:spAutoFit/>
          </a:bodyPr>
          <a:lstStyle>
            <a:lvl1pPr marL="0" indent="0" algn="ctr">
              <a:buNone/>
              <a:defRPr lang="en-US" sz="24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a:effectLst/>
                <a:latin typeface="Calibri" panose="020F0502020204030204" pitchFamily="34" charset="0"/>
              </a:rPr>
              <a:t>(click to edit)  ACKNOWLEDGEMENTS or  CONTACT</a:t>
            </a:r>
          </a:p>
        </p:txBody>
      </p:sp>
      <p:sp>
        <p:nvSpPr>
          <p:cNvPr id="13" name="Text Placeholder 13">
            <a:extLst>
              <a:ext uri="{FF2B5EF4-FFF2-40B4-BE49-F238E27FC236}">
                <a16:creationId xmlns:a16="http://schemas.microsoft.com/office/drawing/2014/main" id="{A5AE8110-FF73-9A44-862E-A565D57EC493}"/>
              </a:ext>
            </a:extLst>
          </p:cNvPr>
          <p:cNvSpPr>
            <a:spLocks noGrp="1"/>
          </p:cNvSpPr>
          <p:nvPr>
            <p:ph type="body" sz="quarter" idx="30" hasCustomPrompt="1"/>
          </p:nvPr>
        </p:nvSpPr>
        <p:spPr>
          <a:xfrm>
            <a:off x="10885482" y="21916842"/>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54465CC6-2E4E-7F43-A0EB-8891312D3024}"/>
              </a:ext>
            </a:extLst>
          </p:cNvPr>
          <p:cNvSpPr>
            <a:spLocks noGrp="1"/>
          </p:cNvSpPr>
          <p:nvPr>
            <p:ph type="body" sz="quarter" idx="31" hasCustomPrompt="1"/>
          </p:nvPr>
        </p:nvSpPr>
        <p:spPr>
          <a:xfrm>
            <a:off x="10885481" y="13281126"/>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5BF5D5EA-0062-2643-BECA-A4CB688FFFF4}"/>
              </a:ext>
            </a:extLst>
          </p:cNvPr>
          <p:cNvSpPr>
            <a:spLocks noGrp="1"/>
          </p:cNvSpPr>
          <p:nvPr>
            <p:ph type="body" sz="quarter" idx="32" hasCustomPrompt="1"/>
          </p:nvPr>
        </p:nvSpPr>
        <p:spPr>
          <a:xfrm>
            <a:off x="10885491" y="5071884"/>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6" name="Text Placeholder 13">
            <a:extLst>
              <a:ext uri="{FF2B5EF4-FFF2-40B4-BE49-F238E27FC236}">
                <a16:creationId xmlns:a16="http://schemas.microsoft.com/office/drawing/2014/main" id="{98EF1076-6720-3D4D-834F-4FEFE06DEDC3}"/>
              </a:ext>
            </a:extLst>
          </p:cNvPr>
          <p:cNvSpPr>
            <a:spLocks noGrp="1"/>
          </p:cNvSpPr>
          <p:nvPr>
            <p:ph type="body" sz="quarter" idx="33" hasCustomPrompt="1"/>
          </p:nvPr>
        </p:nvSpPr>
        <p:spPr>
          <a:xfrm>
            <a:off x="369891" y="11305442"/>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7" name="Text Placeholder 13">
            <a:extLst>
              <a:ext uri="{FF2B5EF4-FFF2-40B4-BE49-F238E27FC236}">
                <a16:creationId xmlns:a16="http://schemas.microsoft.com/office/drawing/2014/main" id="{7DC571CD-5DE3-5A42-836C-DCE0C62658EF}"/>
              </a:ext>
            </a:extLst>
          </p:cNvPr>
          <p:cNvSpPr>
            <a:spLocks noGrp="1"/>
          </p:cNvSpPr>
          <p:nvPr>
            <p:ph type="body" sz="quarter" idx="34" hasCustomPrompt="1"/>
          </p:nvPr>
        </p:nvSpPr>
        <p:spPr>
          <a:xfrm>
            <a:off x="369891" y="20836977"/>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
        <p:nvSpPr>
          <p:cNvPr id="18" name="Text Placeholder 13">
            <a:extLst>
              <a:ext uri="{FF2B5EF4-FFF2-40B4-BE49-F238E27FC236}">
                <a16:creationId xmlns:a16="http://schemas.microsoft.com/office/drawing/2014/main" id="{87D7B53B-79D2-4E43-B024-C1D8EE417B98}"/>
              </a:ext>
            </a:extLst>
          </p:cNvPr>
          <p:cNvSpPr>
            <a:spLocks noGrp="1"/>
          </p:cNvSpPr>
          <p:nvPr>
            <p:ph type="body" sz="quarter" idx="35" hasCustomPrompt="1"/>
          </p:nvPr>
        </p:nvSpPr>
        <p:spPr>
          <a:xfrm>
            <a:off x="369891" y="5123727"/>
            <a:ext cx="1013459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a:t>Type in or paste your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582369"/>
      </p:ext>
    </p:extLst>
  </p:cSld>
  <p:clrMapOvr>
    <a:masterClrMapping/>
  </p:clrMapOvr>
  <p:extLst>
    <p:ext uri="{DCECCB84-F9BA-43D5-87BE-67443E8EF086}">
      <p15:sldGuideLst xmlns:p15="http://schemas.microsoft.com/office/powerpoint/2012/main">
        <p15:guide id="1" orient="horz" pos="2672" userDrawn="1">
          <p15:clr>
            <a:srgbClr val="FBAE40"/>
          </p15:clr>
        </p15:guide>
        <p15:guide id="2" pos="233" userDrawn="1">
          <p15:clr>
            <a:srgbClr val="FBAE40"/>
          </p15:clr>
        </p15:guide>
        <p15:guide id="3" orient="horz" pos="18488" userDrawn="1">
          <p15:clr>
            <a:srgbClr val="FBAE40"/>
          </p15:clr>
        </p15:guide>
        <p15:guide id="4" pos="6617" userDrawn="1">
          <p15:clr>
            <a:srgbClr val="FBAE40"/>
          </p15:clr>
        </p15:guide>
        <p15:guide id="5" pos="6833" userDrawn="1">
          <p15:clr>
            <a:srgbClr val="FBAE40"/>
          </p15:clr>
        </p15:guide>
        <p15:guide id="6" pos="1324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97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www.posterpresentations.com/how-to-change-the-research-poster-template-colors.html"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0"/>
                <a:lumOff val="10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12966"/>
            <a:ext cx="21388388" cy="3837252"/>
          </a:xfrm>
          <a:prstGeom prst="rect">
            <a:avLst/>
          </a:prstGeom>
          <a:solidFill>
            <a:schemeClr val="accent1"/>
          </a:solidFill>
          <a:ln w="9525">
            <a:noFill/>
            <a:miter lim="800000"/>
            <a:headEnd/>
            <a:tailEnd/>
          </a:ln>
          <a:effectLst/>
        </p:spPr>
        <p:txBody>
          <a:bodyPr wrap="none" lIns="79213" tIns="39607" rIns="79213" bIns="39607" anchor="ctr"/>
          <a:lstStyle/>
          <a:p>
            <a:pPr>
              <a:defRPr/>
            </a:pPr>
            <a:endParaRPr lang="en-US" sz="4257"/>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636463" y="29602281"/>
            <a:ext cx="2525298" cy="295971"/>
          </a:xfrm>
          <a:prstGeom prst="rect">
            <a:avLst/>
          </a:prstGeom>
          <a:noFill/>
          <a:ln w="9525">
            <a:noFill/>
            <a:miter lim="800000"/>
            <a:headEnd/>
            <a:tailEnd/>
          </a:ln>
          <a:effectLst/>
        </p:spPr>
        <p:txBody>
          <a:bodyPr wrap="square" lIns="79063" tIns="39525" rIns="79063" bIns="39525">
            <a:spAutoFit/>
          </a:bodyPr>
          <a:lstStyle/>
          <a:p>
            <a:pPr eaLnBrk="0" hangingPunct="0">
              <a:lnSpc>
                <a:spcPct val="65000"/>
              </a:lnSpc>
              <a:spcBef>
                <a:spcPct val="50000"/>
              </a:spcBef>
              <a:defRPr/>
            </a:pPr>
            <a:r>
              <a:rPr lang="en-US" sz="434" b="1">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953" b="1">
                <a:solidFill>
                  <a:schemeClr val="bg1">
                    <a:lumMod val="75000"/>
                  </a:schemeClr>
                </a:solidFill>
                <a:latin typeface="Arial" charset="0"/>
              </a:rPr>
              <a:t>www.PosterPresentations.com</a:t>
            </a:r>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868667"/>
            <a:ext cx="213883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3D38DD80-6142-EF42-84F0-D056AE36AFC6}"/>
              </a:ext>
            </a:extLst>
          </p:cNvPr>
          <p:cNvSpPr/>
          <p:nvPr userDrawn="1"/>
        </p:nvSpPr>
        <p:spPr>
          <a:xfrm>
            <a:off x="369886" y="4245113"/>
            <a:ext cx="10158984" cy="25128710"/>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7"/>
          </a:p>
        </p:txBody>
      </p:sp>
      <p:sp>
        <p:nvSpPr>
          <p:cNvPr id="39" name="Rounded Rectangle 38">
            <a:extLst>
              <a:ext uri="{FF2B5EF4-FFF2-40B4-BE49-F238E27FC236}">
                <a16:creationId xmlns:a16="http://schemas.microsoft.com/office/drawing/2014/main" id="{76F6A1D7-8EF4-2045-8032-92EC44FF940D}"/>
              </a:ext>
            </a:extLst>
          </p:cNvPr>
          <p:cNvSpPr/>
          <p:nvPr userDrawn="1"/>
        </p:nvSpPr>
        <p:spPr>
          <a:xfrm>
            <a:off x="10872431" y="4245112"/>
            <a:ext cx="10159484" cy="25128711"/>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7"/>
          </a:p>
        </p:txBody>
      </p:sp>
      <p:graphicFrame>
        <p:nvGraphicFramePr>
          <p:cNvPr id="8" name="Table 7">
            <a:extLst>
              <a:ext uri="{FF2B5EF4-FFF2-40B4-BE49-F238E27FC236}">
                <a16:creationId xmlns:a16="http://schemas.microsoft.com/office/drawing/2014/main" id="{E32151C2-71CB-0646-9DBD-EA6D1C7712F9}"/>
              </a:ext>
            </a:extLst>
          </p:cNvPr>
          <p:cNvGraphicFramePr>
            <a:graphicFrameLocks noGrp="1"/>
          </p:cNvGraphicFramePr>
          <p:nvPr userDrawn="1">
            <p:extLst>
              <p:ext uri="{D42A27DB-BD31-4B8C-83A1-F6EECF244321}">
                <p14:modId xmlns:p14="http://schemas.microsoft.com/office/powerpoint/2010/main" val="4040906998"/>
              </p:ext>
            </p:extLst>
          </p:nvPr>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3598933">
                <a:tc gridSpan="2">
                  <a:txBody>
                    <a:bodyPr/>
                    <a:lstStyle/>
                    <a:p>
                      <a:pPr defTabSz="3765639"/>
                      <a:r>
                        <a:rPr lang="en-US" sz="1800" i="0">
                          <a:solidFill>
                            <a:srgbClr val="D9D9D9"/>
                          </a:solidFill>
                          <a:latin typeface="Arial"/>
                          <a:cs typeface="Arial"/>
                        </a:rPr>
                        <a:t>This PowerPoint template produces a </a:t>
                      </a:r>
                      <a:r>
                        <a:rPr lang="en-US" sz="1800" i="0">
                          <a:solidFill>
                            <a:srgbClr val="FFC000"/>
                          </a:solidFill>
                          <a:latin typeface="Arial"/>
                          <a:cs typeface="Arial"/>
                        </a:rPr>
                        <a:t>A1 </a:t>
                      </a:r>
                      <a:r>
                        <a:rPr lang="en-US" sz="1800" i="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the  </a:t>
                      </a:r>
                      <a:r>
                        <a:rPr lang="en-US" sz="1800" i="0">
                          <a:solidFill>
                            <a:srgbClr val="FFC000"/>
                          </a:solidFill>
                          <a:latin typeface="Arial"/>
                          <a:cs typeface="Arial"/>
                        </a:rPr>
                        <a:t>HELP DESK</a:t>
                      </a:r>
                      <a:r>
                        <a:rPr lang="en-US" sz="1800" i="0" baseline="0">
                          <a:solidFill>
                            <a:srgbClr val="D9D9D9"/>
                          </a:solidFill>
                          <a:latin typeface="Arial"/>
                          <a:cs typeface="Arial"/>
                        </a:rPr>
                        <a:t> </a:t>
                      </a:r>
                      <a:r>
                        <a:rPr lang="en-US" sz="1800" i="0">
                          <a:solidFill>
                            <a:srgbClr val="D9D9D9"/>
                          </a:solidFill>
                          <a:latin typeface="Arial"/>
                          <a:cs typeface="Arial"/>
                        </a:rPr>
                        <a:t>tab.</a:t>
                      </a:r>
                    </a:p>
                    <a:p>
                      <a:pPr defTabSz="3765639"/>
                      <a:endParaRPr lang="en-US" sz="1800" i="0">
                        <a:solidFill>
                          <a:srgbClr val="D9D9D9"/>
                        </a:solidFill>
                        <a:latin typeface="Arial"/>
                        <a:cs typeface="Arial"/>
                      </a:endParaRPr>
                    </a:p>
                    <a:p>
                      <a:pPr defTabSz="3765639"/>
                      <a:r>
                        <a:rPr lang="en-US" sz="1800" i="0">
                          <a:solidFill>
                            <a:srgbClr val="D9D9D9"/>
                          </a:solidFill>
                          <a:latin typeface="Arial"/>
                          <a:cs typeface="Arial"/>
                        </a:rPr>
                        <a:t>To print your poster using our same-day professional printing service, go online to </a:t>
                      </a:r>
                      <a:r>
                        <a:rPr lang="en-US" sz="1800" i="0" err="1">
                          <a:solidFill>
                            <a:srgbClr val="FFC000"/>
                          </a:solidFill>
                          <a:latin typeface="Arial"/>
                          <a:cs typeface="Arial"/>
                        </a:rPr>
                        <a:t>PosterPresentations.com</a:t>
                      </a:r>
                      <a:r>
                        <a:rPr lang="en-US" sz="1800" i="0">
                          <a:solidFill>
                            <a:srgbClr val="D9D9D9"/>
                          </a:solidFill>
                          <a:latin typeface="Arial"/>
                          <a:cs typeface="Arial"/>
                        </a:rPr>
                        <a:t> and click on "</a:t>
                      </a:r>
                      <a:r>
                        <a:rPr lang="en-US" sz="1800" i="0">
                          <a:solidFill>
                            <a:srgbClr val="FFC000"/>
                          </a:solidFill>
                          <a:latin typeface="Arial"/>
                          <a:cs typeface="Arial"/>
                        </a:rPr>
                        <a:t>Order your poster</a:t>
                      </a:r>
                      <a:r>
                        <a:rPr lang="en-US" sz="1800" i="0">
                          <a:solidFill>
                            <a:srgbClr val="D9D9D9"/>
                          </a:solidFill>
                          <a:latin typeface="Arial"/>
                          <a:cs typeface="Arial"/>
                        </a:rPr>
                        <a:t>".</a:t>
                      </a:r>
                      <a:endParaRPr lang="en-US" sz="1800" b="1">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292704">
                <a:tc>
                  <a:txBody>
                    <a:bodyPr/>
                    <a:lstStyle/>
                    <a:p>
                      <a:pPr algn="ctr"/>
                      <a:endParaRPr lang="en-US" sz="1800">
                        <a:solidFill>
                          <a:srgbClr val="1F3A4E"/>
                        </a:solidFill>
                      </a:endParaRPr>
                    </a:p>
                    <a:p>
                      <a:pPr algn="ctr"/>
                      <a:endParaRPr lang="en-US" sz="1800">
                        <a:solidFill>
                          <a:srgbClr val="1F3A4E"/>
                        </a:solidFill>
                      </a:endParaRPr>
                    </a:p>
                    <a:p>
                      <a:pPr algn="ctr"/>
                      <a:r>
                        <a:rPr lang="en-US" sz="1800">
                          <a:solidFill>
                            <a:schemeClr val="bg1"/>
                          </a:solidFill>
                          <a:latin typeface="Arial" panose="020B0604020202020204" pitchFamily="34" charset="0"/>
                          <a:cs typeface="Arial" panose="020B0604020202020204" pitchFamily="34" charset="0"/>
                        </a:rPr>
                        <a:t>This is a poster template for a </a:t>
                      </a:r>
                      <a:br>
                        <a:rPr lang="en-US" sz="1800">
                          <a:solidFill>
                            <a:schemeClr val="bg1"/>
                          </a:solidFill>
                          <a:latin typeface="Arial" panose="020B0604020202020204" pitchFamily="34" charset="0"/>
                          <a:cs typeface="Arial" panose="020B0604020202020204" pitchFamily="34" charset="0"/>
                        </a:rPr>
                      </a:br>
                      <a:r>
                        <a:rPr lang="en-US" sz="3200" b="1">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tabLst/>
                        <a:defRPr/>
                      </a:pPr>
                      <a:r>
                        <a:rPr lang="en-US" sz="1800">
                          <a:solidFill>
                            <a:srgbClr val="FFC000"/>
                          </a:solidFill>
                          <a:latin typeface="Arial" panose="020B0604020202020204" pitchFamily="34" charset="0"/>
                          <a:cs typeface="Arial" panose="020B0604020202020204" pitchFamily="34" charset="0"/>
                        </a:rPr>
                        <a:t>23.39 inches x 33.11 inches</a:t>
                      </a:r>
                      <a:br>
                        <a:rPr lang="en-US" sz="1800">
                          <a:solidFill>
                            <a:schemeClr val="bg1"/>
                          </a:solidFill>
                          <a:latin typeface="Arial" panose="020B0604020202020204" pitchFamily="34" charset="0"/>
                          <a:cs typeface="Arial" panose="020B0604020202020204" pitchFamily="34" charset="0"/>
                        </a:rPr>
                      </a:br>
                      <a:r>
                        <a:rPr lang="en-US" sz="1800">
                          <a:solidFill>
                            <a:schemeClr val="bg1"/>
                          </a:solidFill>
                          <a:latin typeface="Arial" panose="020B0604020202020204" pitchFamily="34" charset="0"/>
                          <a:cs typeface="Arial" panose="020B0604020202020204" pitchFamily="34" charset="0"/>
                        </a:rPr>
                        <a:t>research presentation poster</a:t>
                      </a:r>
                    </a:p>
                    <a:p>
                      <a:endParaRPr lang="en-US" sz="180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Important: Check the template size</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a:solidFill>
                            <a:srgbClr val="D9D9D9"/>
                          </a:solidFill>
                          <a:latin typeface="Arial" panose="020B0604020202020204" pitchFamily="34" charset="0"/>
                          <a:cs typeface="Arial" panose="020B0604020202020204" pitchFamily="34" charset="0"/>
                        </a:rPr>
                      </a:br>
                      <a:endParaRPr lang="en-US" sz="1800" b="0" baseline="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3340698">
                <a:tc>
                  <a:txBody>
                    <a:bodyPr/>
                    <a:lstStyle/>
                    <a:p>
                      <a:endParaRPr lang="en-US" sz="1800">
                        <a:solidFill>
                          <a:srgbClr val="1F3A4E"/>
                        </a:solidFill>
                      </a:endParaRPr>
                    </a:p>
                  </a:txBody>
                  <a:tcPr>
                    <a:blipFill rotWithShape="1">
                      <a:blip r:embed="rId3"/>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a:t>
                      </a:r>
                      <a:r>
                        <a:rPr lang="en-US" sz="3600" b="1" baseline="0">
                          <a:solidFill>
                            <a:srgbClr val="FFC000"/>
                          </a:solidFill>
                          <a:latin typeface="Arial" panose="020B0604020202020204" pitchFamily="34" charset="0"/>
                          <a:cs typeface="Arial" panose="020B0604020202020204" pitchFamily="34" charset="0"/>
                        </a:rPr>
                        <a:t>Zoom in </a:t>
                      </a:r>
                      <a:r>
                        <a:rPr lang="en-US" sz="2000" b="1" baseline="0">
                          <a:solidFill>
                            <a:srgbClr val="FFC000"/>
                          </a:solidFill>
                          <a:latin typeface="Arial" panose="020B0604020202020204" pitchFamily="34" charset="0"/>
                          <a:cs typeface="Arial" panose="020B0604020202020204" pitchFamily="34" charset="0"/>
                        </a:rPr>
                        <a:t>and </a:t>
                      </a:r>
                      <a:r>
                        <a:rPr lang="en-US" sz="1600" b="1" baseline="0">
                          <a:solidFill>
                            <a:srgbClr val="FFC000"/>
                          </a:solidFill>
                          <a:latin typeface="Arial" panose="020B0604020202020204" pitchFamily="34" charset="0"/>
                          <a:cs typeface="Arial" panose="020B0604020202020204" pitchFamily="34" charset="0"/>
                        </a:rPr>
                        <a:t>out</a:t>
                      </a:r>
                      <a:endParaRPr lang="en-US" sz="2000" b="1" baseline="0">
                        <a:solidFill>
                          <a:srgbClr val="FFC000"/>
                        </a:solidFill>
                        <a:latin typeface="Arial" panose="020B0604020202020204" pitchFamily="34" charset="0"/>
                        <a:cs typeface="Arial" panose="020B0604020202020204" pitchFamily="34" charset="0"/>
                      </a:endParaRPr>
                    </a:p>
                    <a:p>
                      <a:pPr algn="l"/>
                      <a:r>
                        <a:rPr lang="en-US" sz="1800" b="0" baseline="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1. </a:t>
                      </a:r>
                      <a:r>
                        <a:rPr lang="en-US" sz="1800" b="0" baseline="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a:solidFill>
                            <a:srgbClr val="D9D9D9"/>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2. </a:t>
                      </a:r>
                      <a:r>
                        <a:rPr lang="en-US" sz="1800" b="0" baseline="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baseline="0">
                          <a:solidFill>
                            <a:srgbClr val="FFC000"/>
                          </a:solidFill>
                          <a:latin typeface="Arial" panose="020B0604020202020204" pitchFamily="34" charset="0"/>
                          <a:cs typeface="Arial" panose="020B0604020202020204" pitchFamily="34" charset="0"/>
                        </a:rPr>
                        <a:t>Ruler and Guides</a:t>
                      </a:r>
                      <a:br>
                        <a:rPr lang="en-US" sz="1800" b="0" baseline="0">
                          <a:solidFill>
                            <a:srgbClr val="FFC000"/>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945819">
                <a:tc>
                  <a:txBody>
                    <a:bodyPr/>
                    <a:lstStyle/>
                    <a:p>
                      <a:endParaRPr lang="en-US" sz="1800">
                        <a:solidFill>
                          <a:srgbClr val="1F3A4E"/>
                        </a:solidFill>
                      </a:endParaRPr>
                    </a:p>
                  </a:txBody>
                  <a:tcPr>
                    <a:blipFill rotWithShape="1">
                      <a:blip r:embed="rId4"/>
                      <a:stretch>
                        <a:fillRect/>
                      </a:stretch>
                    </a:blipFill>
                  </a:tcPr>
                </a:tc>
                <a:tc>
                  <a:txBody>
                    <a:bodyPr/>
                    <a:lstStyle/>
                    <a:p>
                      <a:pPr marL="0" lvl="1" indent="0" algn="l" defTabSz="114300"/>
                      <a:r>
                        <a:rPr lang="en-US" sz="2000" b="1" baseline="0">
                          <a:solidFill>
                            <a:srgbClr val="FFC000"/>
                          </a:solidFill>
                          <a:latin typeface="Arial" panose="020B0604020202020204" pitchFamily="34" charset="0"/>
                          <a:cs typeface="Arial" panose="020B0604020202020204" pitchFamily="34" charset="0"/>
                        </a:rPr>
                        <a:t>Headers and text containers</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Click inside a section header to add its text.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a:solidFill>
                            <a:schemeClr val="bg1"/>
                          </a:solidFill>
                          <a:latin typeface="Arial" panose="020B0604020202020204" pitchFamily="34" charset="0"/>
                          <a:cs typeface="Arial" panose="020B0604020202020204" pitchFamily="34" charset="0"/>
                        </a:rPr>
                      </a:br>
                      <a:r>
                        <a:rPr lang="en-US" sz="1800" b="0" baseline="0">
                          <a:solidFill>
                            <a:srgbClr val="FFC000"/>
                          </a:solidFill>
                          <a:latin typeface="Arial" panose="020B0604020202020204" pitchFamily="34" charset="0"/>
                          <a:cs typeface="Arial" panose="020B0604020202020204" pitchFamily="34" charset="0"/>
                        </a:rPr>
                        <a:t>-</a:t>
                      </a:r>
                      <a:r>
                        <a:rPr lang="en-US" sz="1800" b="0" baseline="0">
                          <a:solidFill>
                            <a:schemeClr val="bg1"/>
                          </a:solidFill>
                          <a:latin typeface="Arial" panose="020B0604020202020204" pitchFamily="34" charset="0"/>
                          <a:cs typeface="Arial" panose="020B0604020202020204" pitchFamily="34" charset="0"/>
                        </a:rPr>
                        <a:t> </a:t>
                      </a:r>
                      <a:r>
                        <a:rPr lang="en-US" sz="1800" b="0" baseline="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208687">
                <a:tc gridSpan="2">
                  <a:txBody>
                    <a:bodyPr/>
                    <a:lstStyle/>
                    <a:p>
                      <a:r>
                        <a:rPr lang="en-US" sz="2000" b="1">
                          <a:solidFill>
                            <a:srgbClr val="FFC000"/>
                          </a:solidFill>
                          <a:latin typeface="Arial" panose="020B0604020202020204" pitchFamily="34" charset="0"/>
                          <a:cs typeface="Arial" panose="020B0604020202020204" pitchFamily="34" charset="0"/>
                        </a:rPr>
                        <a:t>Adding content to the poster</a:t>
                      </a:r>
                    </a:p>
                    <a:p>
                      <a:r>
                        <a:rPr lang="en-US" sz="1800" baseline="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868684">
                <a:tc gridSpan="2">
                  <a:txBody>
                    <a:bodyPr/>
                    <a:lstStyle/>
                    <a:p>
                      <a:endParaRPr lang="en-US" sz="180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a:solidFill>
                          <a:srgbClr val="1F3A4E"/>
                        </a:solidFill>
                      </a:endParaRPr>
                    </a:p>
                  </a:txBody>
                  <a:tcPr/>
                </a:tc>
                <a:extLst>
                  <a:ext uri="{0D108BD9-81ED-4DB2-BD59-A6C34878D82A}">
                    <a16:rowId xmlns:a16="http://schemas.microsoft.com/office/drawing/2014/main" val="10006"/>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E62A4720-39B9-1246-AEED-FF3E6E1F3FC3}"/>
              </a:ext>
            </a:extLst>
          </p:cNvPr>
          <p:cNvGraphicFramePr>
            <a:graphicFrameLocks noGrp="1"/>
          </p:cNvGraphicFramePr>
          <p:nvPr userDrawn="1">
            <p:extLst>
              <p:ext uri="{D42A27DB-BD31-4B8C-83A1-F6EECF244321}">
                <p14:modId xmlns:p14="http://schemas.microsoft.com/office/powerpoint/2010/main" val="2345326545"/>
              </p:ext>
            </p:extLst>
          </p:nvPr>
        </p:nvGraphicFramePr>
        <p:xfrm>
          <a:off x="21996996" y="0"/>
          <a:ext cx="8146844" cy="30244868"/>
        </p:xfrm>
        <a:graphic>
          <a:graphicData uri="http://schemas.openxmlformats.org/drawingml/2006/table">
            <a:tbl>
              <a:tblPr firstRow="1" bandRow="1">
                <a:tableStyleId>{5C22544A-7EE6-4342-B048-85BDC9FD1C3A}</a:tableStyleId>
              </a:tblPr>
              <a:tblGrid>
                <a:gridCol w="2878498">
                  <a:extLst>
                    <a:ext uri="{9D8B030D-6E8A-4147-A177-3AD203B41FA5}">
                      <a16:colId xmlns:a16="http://schemas.microsoft.com/office/drawing/2014/main" val="20000"/>
                    </a:ext>
                  </a:extLst>
                </a:gridCol>
                <a:gridCol w="1010003">
                  <a:extLst>
                    <a:ext uri="{9D8B030D-6E8A-4147-A177-3AD203B41FA5}">
                      <a16:colId xmlns:a16="http://schemas.microsoft.com/office/drawing/2014/main" val="997673227"/>
                    </a:ext>
                  </a:extLst>
                </a:gridCol>
                <a:gridCol w="4258343">
                  <a:extLst>
                    <a:ext uri="{9D8B030D-6E8A-4147-A177-3AD203B41FA5}">
                      <a16:colId xmlns:a16="http://schemas.microsoft.com/office/drawing/2014/main" val="20001"/>
                    </a:ext>
                  </a:extLst>
                </a:gridCol>
              </a:tblGrid>
              <a:tr h="1452319">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09998">
                <a:tc gridSpan="2">
                  <a:txBody>
                    <a:bodyPr/>
                    <a:lstStyle/>
                    <a:p>
                      <a:endParaRPr lang="en-US" sz="1800">
                        <a:solidFill>
                          <a:srgbClr val="1F3A4E"/>
                        </a:solidFill>
                      </a:endParaRPr>
                    </a:p>
                  </a:txBody>
                  <a:tcPr marL="182880" marT="137160">
                    <a:blipFill rotWithShape="1">
                      <a:blip r:embed="rId7"/>
                      <a:stretch>
                        <a:fillRect/>
                      </a:stretch>
                    </a:blipFill>
                  </a:tcPr>
                </a:tc>
                <a:tc hMerge="1">
                  <a:txBody>
                    <a:bodyPr/>
                    <a:lstStyle/>
                    <a:p>
                      <a:endParaRPr lang="en-US" sz="2400">
                        <a:solidFill>
                          <a:srgbClr val="1F3A4E"/>
                        </a:solidFill>
                      </a:endParaRPr>
                    </a:p>
                  </a:txBody>
                  <a:tcPr marL="182880" marT="137160">
                    <a:blipFill rotWithShape="1">
                      <a:blip r:embed="rId7"/>
                      <a:stretch>
                        <a:fillRect/>
                      </a:stretch>
                    </a:blipFill>
                  </a:tcPr>
                </a:tc>
                <a:tc>
                  <a:txBody>
                    <a:bodyPr/>
                    <a:lstStyle/>
                    <a:p>
                      <a:pPr algn="l"/>
                      <a:r>
                        <a:rPr lang="en-US" sz="2000" b="1" baseline="0">
                          <a:solidFill>
                            <a:srgbClr val="FFC000"/>
                          </a:solidFill>
                          <a:latin typeface="Arial" panose="020B0604020202020204" pitchFamily="34" charset="0"/>
                          <a:cs typeface="Arial" panose="020B0604020202020204" pitchFamily="34" charset="0"/>
                        </a:rPr>
                        <a:t>How to customize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manually change the colors of your poster's background, header and columns by going to VIEW &gt; SLIDE MASTER. On the left side of your screen select </a:t>
                      </a:r>
                      <a:r>
                        <a:rPr lang="en-US" sz="1600" b="0" baseline="0">
                          <a:solidFill>
                            <a:srgbClr val="D9D9D9"/>
                          </a:solidFill>
                          <a:latin typeface="Arial" panose="020B0604020202020204" pitchFamily="34" charset="0"/>
                          <a:cs typeface="Arial" panose="020B0604020202020204" pitchFamily="34" charset="0"/>
                        </a:rPr>
                        <a:t>the</a:t>
                      </a:r>
                      <a:r>
                        <a:rPr lang="en-US" sz="1800" b="0" baseline="0">
                          <a:solidFill>
                            <a:srgbClr val="D9D9D9"/>
                          </a:solidFill>
                          <a:latin typeface="Arial" panose="020B0604020202020204" pitchFamily="34" charset="0"/>
                          <a:cs typeface="Arial" panose="020B0604020202020204" pitchFamily="34" charset="0"/>
                        </a:rPr>
                        <a:t> background master where you can change the template background, column sizes, etc. </a:t>
                      </a: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rgbClr val="010101"/>
                    </a:solidFill>
                  </a:tcPr>
                </a:tc>
                <a:extLst>
                  <a:ext uri="{0D108BD9-81ED-4DB2-BD59-A6C34878D82A}">
                    <a16:rowId xmlns:a16="http://schemas.microsoft.com/office/drawing/2014/main" val="10001"/>
                  </a:ext>
                </a:extLst>
              </a:tr>
              <a:tr h="3548024">
                <a:tc gridSpan="2">
                  <a:txBody>
                    <a:bodyPr/>
                    <a:lstStyle/>
                    <a:p>
                      <a:endParaRPr lang="en-US" sz="1800">
                        <a:solidFill>
                          <a:srgbClr val="1F3A4E"/>
                        </a:solidFill>
                      </a:endParaRPr>
                    </a:p>
                  </a:txBody>
                  <a:tcPr marL="182880" marT="137160">
                    <a:blipFill rotWithShape="1">
                      <a:blip r:embed="rId8"/>
                      <a:stretch>
                        <a:fillRect/>
                      </a:stretch>
                    </a:blipFill>
                  </a:tcPr>
                </a:tc>
                <a:tc hMerge="1">
                  <a:txBody>
                    <a:bodyPr/>
                    <a:lstStyle/>
                    <a:p>
                      <a:endParaRPr lang="en-US" sz="2400">
                        <a:solidFill>
                          <a:srgbClr val="1F3A4E"/>
                        </a:solidFill>
                      </a:endParaRPr>
                    </a:p>
                  </a:txBody>
                  <a:tcPr marL="182880" marT="137160">
                    <a:blipFill rotWithShape="1">
                      <a:blip r:embed="rId8"/>
                      <a:stretch>
                        <a:fillRect/>
                      </a:stretch>
                    </a:blipFill>
                  </a:tcPr>
                </a:tc>
                <a:tc rowSpan="2">
                  <a:txBody>
                    <a:bodyPr/>
                    <a:lstStyle/>
                    <a:p>
                      <a:r>
                        <a:rPr lang="en-US" sz="2000" b="1">
                          <a:solidFill>
                            <a:srgbClr val="FFC000"/>
                          </a:solidFill>
                          <a:latin typeface="Arial" panose="020B0604020202020204" pitchFamily="34" charset="0"/>
                          <a:cs typeface="Arial" panose="020B0604020202020204" pitchFamily="34" charset="0"/>
                        </a:rPr>
                        <a:t>How to change the column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txBody>
                  <a:tcPr marL="182880" marT="137160">
                    <a:solidFill>
                      <a:srgbClr val="010101"/>
                    </a:solidFill>
                  </a:tcPr>
                </a:tc>
                <a:extLst>
                  <a:ext uri="{0D108BD9-81ED-4DB2-BD59-A6C34878D82A}">
                    <a16:rowId xmlns:a16="http://schemas.microsoft.com/office/drawing/2014/main" val="10004"/>
                  </a:ext>
                </a:extLst>
              </a:tr>
              <a:tr h="471039">
                <a:tc gridSpan="2">
                  <a:txBody>
                    <a:bodyPr/>
                    <a:lstStyle/>
                    <a:p>
                      <a:endParaRPr lang="en-US" sz="1800">
                        <a:solidFill>
                          <a:srgbClr val="1F3A4E"/>
                        </a:solidFill>
                      </a:endParaRPr>
                    </a:p>
                  </a:txBody>
                  <a:tcPr marL="182880" marT="137160">
                    <a:solidFill>
                      <a:schemeClr val="tx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2357863565"/>
                  </a:ext>
                </a:extLst>
              </a:tr>
              <a:tr h="428070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3882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126702">
                <a:tc gridSpan="2">
                  <a:txBody>
                    <a:bodyPr/>
                    <a:lstStyle/>
                    <a:p>
                      <a:r>
                        <a:rPr lang="en-US" sz="2000" b="1">
                          <a:solidFill>
                            <a:srgbClr val="FFC000"/>
                          </a:solidFill>
                          <a:latin typeface="Arial" panose="020B0604020202020204" pitchFamily="34" charset="0"/>
                          <a:cs typeface="Arial" panose="020B0604020202020204" pitchFamily="34" charset="0"/>
                        </a:rPr>
                        <a:t>How to</a:t>
                      </a:r>
                      <a:r>
                        <a:rPr lang="en-US" sz="2000" b="1" baseline="0">
                          <a:solidFill>
                            <a:srgbClr val="FFC000"/>
                          </a:solidFill>
                          <a:latin typeface="Arial" panose="020B0604020202020204" pitchFamily="34" charset="0"/>
                          <a:cs typeface="Arial" panose="020B0604020202020204" pitchFamily="34" charset="0"/>
                        </a:rPr>
                        <a:t> preview your poster prior to printing</a:t>
                      </a:r>
                      <a:endParaRPr lang="en-US" sz="2000" b="1">
                        <a:solidFill>
                          <a:srgbClr val="FFC000"/>
                        </a:solidFill>
                        <a:latin typeface="Arial" panose="020B0604020202020204" pitchFamily="34" charset="0"/>
                        <a:cs typeface="Arial" panose="020B0604020202020204" pitchFamily="34" charset="0"/>
                      </a:endParaRPr>
                    </a:p>
                    <a:p>
                      <a:r>
                        <a:rPr lang="en-US" sz="1800">
                          <a:solidFill>
                            <a:srgbClr val="D9D9D9"/>
                          </a:solidFill>
                          <a:latin typeface="Arial" panose="020B0604020202020204" pitchFamily="34" charset="0"/>
                          <a:cs typeface="Arial" panose="020B0604020202020204" pitchFamily="34" charset="0"/>
                        </a:rPr>
                        <a:t>You can preview your poster at any time by pressing the </a:t>
                      </a:r>
                      <a:r>
                        <a:rPr lang="en-US" sz="1800">
                          <a:solidFill>
                            <a:srgbClr val="FFC000"/>
                          </a:solidFill>
                          <a:latin typeface="Arial" panose="020B0604020202020204" pitchFamily="34" charset="0"/>
                          <a:cs typeface="Arial" panose="020B0604020202020204" pitchFamily="34" charset="0"/>
                        </a:rPr>
                        <a:t>F5 key</a:t>
                      </a:r>
                      <a:r>
                        <a:rPr lang="en-US" sz="18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800">
                          <a:solidFill>
                            <a:srgbClr val="FFC000"/>
                          </a:solidFill>
                          <a:latin typeface="Arial" panose="020B0604020202020204" pitchFamily="34" charset="0"/>
                          <a:cs typeface="Arial" panose="020B0604020202020204" pitchFamily="34" charset="0"/>
                        </a:rPr>
                        <a:t>ESC key </a:t>
                      </a:r>
                      <a:r>
                        <a:rPr lang="en-US" sz="18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2400">
                        <a:solidFill>
                          <a:srgbClr val="1F3A4E"/>
                        </a:solidFill>
                      </a:endParaRPr>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4691600">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Choose the poster type that best suits your needs and submit your order. 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120209">
                <a:tc gridSpan="3">
                  <a:txBody>
                    <a:bodyPr/>
                    <a:lstStyle/>
                    <a:p>
                      <a:endParaRPr lang="en-US" sz="180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sz="240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8"/>
                  </a:ext>
                </a:extLst>
              </a:tr>
              <a:tr h="2656036">
                <a:tc>
                  <a:txBody>
                    <a:bodyPr/>
                    <a:lstStyle/>
                    <a:p>
                      <a:pPr>
                        <a:lnSpc>
                          <a:spcPts val="2600"/>
                        </a:lnSpc>
                      </a:pPr>
                      <a:r>
                        <a:rPr lang="en-US" sz="1600">
                          <a:solidFill>
                            <a:schemeClr val="bg1">
                              <a:lumMod val="85000"/>
                            </a:schemeClr>
                          </a:solidFill>
                          <a:latin typeface="Arial"/>
                          <a:cs typeface="Arial"/>
                        </a:rPr>
                        <a:t>© 2019</a:t>
                      </a:r>
                      <a:r>
                        <a:rPr lang="en-US" sz="1600" baseline="0">
                          <a:solidFill>
                            <a:schemeClr val="bg1">
                              <a:lumMod val="85000"/>
                            </a:schemeClr>
                          </a:solidFill>
                          <a:latin typeface="Arial"/>
                          <a:cs typeface="Arial"/>
                        </a:rPr>
                        <a:t> </a:t>
                      </a:r>
                      <a:r>
                        <a:rPr lang="en-US" sz="1600" err="1">
                          <a:solidFill>
                            <a:schemeClr val="bg1">
                              <a:lumMod val="85000"/>
                            </a:schemeClr>
                          </a:solidFill>
                          <a:latin typeface="Arial"/>
                          <a:cs typeface="Arial"/>
                        </a:rPr>
                        <a:t>PosterPresentations.com</a:t>
                      </a:r>
                      <a:br>
                        <a:rPr lang="en-US" sz="1600">
                          <a:solidFill>
                            <a:schemeClr val="bg1">
                              <a:lumMod val="85000"/>
                            </a:schemeClr>
                          </a:solidFill>
                          <a:latin typeface="Arial"/>
                          <a:cs typeface="Arial"/>
                        </a:rPr>
                      </a:br>
                      <a:r>
                        <a:rPr lang="en-US" sz="1600">
                          <a:solidFill>
                            <a:schemeClr val="bg1">
                              <a:lumMod val="85000"/>
                            </a:schemeClr>
                          </a:solidFill>
                          <a:latin typeface="Arial"/>
                          <a:cs typeface="Arial"/>
                        </a:rPr>
                        <a:t>2117 Fourth Street ,</a:t>
                      </a:r>
                      <a:r>
                        <a:rPr lang="en-US" sz="1600" baseline="0">
                          <a:solidFill>
                            <a:schemeClr val="bg1">
                              <a:lumMod val="85000"/>
                            </a:schemeClr>
                          </a:solidFill>
                          <a:latin typeface="Arial"/>
                          <a:cs typeface="Arial"/>
                        </a:rPr>
                        <a:t> STE C        </a:t>
                      </a:r>
                    </a:p>
                    <a:p>
                      <a:pPr>
                        <a:lnSpc>
                          <a:spcPts val="2600"/>
                        </a:lnSpc>
                      </a:pPr>
                      <a:r>
                        <a:rPr lang="en-US" sz="1600" baseline="0">
                          <a:solidFill>
                            <a:schemeClr val="bg1">
                              <a:lumMod val="85000"/>
                            </a:schemeClr>
                          </a:solidFill>
                          <a:latin typeface="Arial"/>
                          <a:cs typeface="Arial"/>
                        </a:rPr>
                        <a:t>Berkeley CA 94710 USA</a:t>
                      </a:r>
                      <a:endParaRPr lang="en-US" sz="160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1400">
                        <a:solidFill>
                          <a:schemeClr val="bg1">
                            <a:lumMod val="85000"/>
                          </a:schemeClr>
                        </a:solidFill>
                        <a:latin typeface="Arial"/>
                        <a:cs typeface="Arial"/>
                      </a:endParaRPr>
                    </a:p>
                  </a:txBody>
                  <a:tcPr marL="182880" marT="137160">
                    <a:solidFill>
                      <a:srgbClr val="010101"/>
                    </a:solidFill>
                  </a:tcPr>
                </a:tc>
                <a:tc hMerge="1">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a:solidFill>
                            <a:srgbClr val="D0D0D0"/>
                          </a:solidFill>
                          <a:latin typeface="Arial"/>
                          <a:cs typeface="Arial"/>
                        </a:rPr>
                        <a:t>For complete tutorials</a:t>
                      </a:r>
                      <a:r>
                        <a:rPr lang="en-US" sz="2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400" b="1">
                          <a:solidFill>
                            <a:srgbClr val="FFC000"/>
                          </a:solidFill>
                          <a:latin typeface="Arial"/>
                          <a:cs typeface="Arial"/>
                        </a:rPr>
                        <a:t>https://</a:t>
                      </a:r>
                      <a:r>
                        <a:rPr lang="en-US" sz="2400" b="1" err="1">
                          <a:solidFill>
                            <a:srgbClr val="FFC000"/>
                          </a:solidFill>
                          <a:latin typeface="Arial"/>
                          <a:cs typeface="Arial"/>
                        </a:rPr>
                        <a:t>www.posterpresentations.com</a:t>
                      </a:r>
                      <a:r>
                        <a:rPr lang="en-US" sz="2400" b="1">
                          <a:solidFill>
                            <a:srgbClr val="FFC000"/>
                          </a:solidFill>
                          <a:latin typeface="Arial"/>
                          <a:cs typeface="Arial"/>
                        </a:rPr>
                        <a:t>/</a:t>
                      </a:r>
                      <a:r>
                        <a:rPr lang="en-US" sz="2400" b="1" err="1">
                          <a:solidFill>
                            <a:srgbClr val="FFC000"/>
                          </a:solidFill>
                          <a:latin typeface="Arial"/>
                          <a:cs typeface="Arial"/>
                        </a:rPr>
                        <a:t>helpdesk.html</a:t>
                      </a:r>
                      <a:endParaRPr lang="en-US" sz="2400" b="1">
                        <a:solidFill>
                          <a:srgbClr val="FFC000"/>
                        </a:solidFill>
                        <a:latin typeface="Arial"/>
                        <a:cs typeface="Arial"/>
                      </a:endParaRPr>
                    </a:p>
                  </a:txBody>
                  <a:tcPr marL="182880" marT="137160">
                    <a:solidFill>
                      <a:srgbClr val="010101"/>
                    </a:solidFill>
                  </a:tcPr>
                </a:tc>
                <a:extLst>
                  <a:ext uri="{0D108BD9-81ED-4DB2-BD59-A6C34878D82A}">
                    <a16:rowId xmlns:a16="http://schemas.microsoft.com/office/drawing/2014/main" val="10009"/>
                  </a:ext>
                </a:extLst>
              </a:tr>
            </a:tbl>
          </a:graphicData>
        </a:graphic>
      </p:graphicFrame>
      <p:graphicFrame>
        <p:nvGraphicFramePr>
          <p:cNvPr id="11" name="Table 10">
            <a:extLst>
              <a:ext uri="{FF2B5EF4-FFF2-40B4-BE49-F238E27FC236}">
                <a16:creationId xmlns:a16="http://schemas.microsoft.com/office/drawing/2014/main" id="{DB7C260F-B602-B74C-A731-C6F151C169FA}"/>
              </a:ext>
            </a:extLst>
          </p:cNvPr>
          <p:cNvGraphicFramePr>
            <a:graphicFrameLocks noGrp="1"/>
          </p:cNvGraphicFramePr>
          <p:nvPr userDrawn="1">
            <p:extLst>
              <p:ext uri="{D42A27DB-BD31-4B8C-83A1-F6EECF244321}">
                <p14:modId xmlns:p14="http://schemas.microsoft.com/office/powerpoint/2010/main" val="3456592622"/>
              </p:ext>
            </p:extLst>
          </p:nvPr>
        </p:nvGraphicFramePr>
        <p:xfrm>
          <a:off x="21937684" y="-142032"/>
          <a:ext cx="8060660" cy="30764142"/>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764104496"/>
                    </a:ext>
                  </a:extLst>
                </a:gridCol>
                <a:gridCol w="3947443">
                  <a:extLst>
                    <a:ext uri="{9D8B030D-6E8A-4147-A177-3AD203B41FA5}">
                      <a16:colId xmlns:a16="http://schemas.microsoft.com/office/drawing/2014/main" val="4164475170"/>
                    </a:ext>
                  </a:extLst>
                </a:gridCol>
              </a:tblGrid>
              <a:tr h="120572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200" b="0" spc="600">
                          <a:solidFill>
                            <a:srgbClr val="1F3A4E"/>
                          </a:solidFill>
                          <a:latin typeface="Arial Black" panose="020B0A04020102020204" pitchFamily="34" charset="0"/>
                        </a:rPr>
                        <a:t>QUICK START GUIDE</a:t>
                      </a:r>
                      <a:br>
                        <a:rPr lang="en-US" sz="3200" b="0" spc="600">
                          <a:solidFill>
                            <a:srgbClr val="1F3A4E"/>
                          </a:solidFill>
                          <a:latin typeface="Arial Black" panose="020B0A04020102020204" pitchFamily="34" charset="0"/>
                        </a:rPr>
                      </a:br>
                      <a:r>
                        <a:rPr lang="en-US" sz="2400" b="1" spc="0">
                          <a:solidFill>
                            <a:srgbClr val="FF0000"/>
                          </a:solidFill>
                          <a:latin typeface="Trebuchet MS" pitchFamily="34" charset="0"/>
                        </a:rPr>
                        <a:t>(THIS SIDEBAR WILL NOT PRINT)</a:t>
                      </a:r>
                      <a:endParaRPr lang="en-US" sz="3200" b="1" spc="60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93258">
                <a:tc gridSpan="3">
                  <a:txBody>
                    <a:bodyPr/>
                    <a:lstStyle/>
                    <a:p>
                      <a:pPr algn="l"/>
                      <a:r>
                        <a:rPr lang="en-US" sz="2000" b="1" baseline="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a:solidFill>
                            <a:srgbClr val="FFC000"/>
                          </a:solidFill>
                          <a:hlinkClick r:id="rId11">
                            <a:extLst>
                              <a:ext uri="{A12FA001-AC4F-418D-AE19-62706E023703}">
                                <ahyp:hlinkClr xmlns:ahyp="http://schemas.microsoft.com/office/drawing/2018/hyperlinkcolor" val="tx"/>
                              </a:ext>
                            </a:extLst>
                          </a:hlinkClick>
                        </a:rPr>
                        <a:t>https://www.posterpresentations.com/how-to-change-the-research-poster-template-colors.html</a:t>
                      </a:r>
                      <a:endParaRPr lang="en-US" sz="1800">
                        <a:solidFill>
                          <a:srgbClr val="FFC000"/>
                        </a:solidFill>
                      </a:endParaRP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a:solidFill>
                          <a:srgbClr val="D9D9D9"/>
                        </a:solidFill>
                        <a:latin typeface="Arial" panose="020B0604020202020204" pitchFamily="34" charset="0"/>
                        <a:cs typeface="Arial" panose="020B0604020202020204" pitchFamily="34" charset="0"/>
                      </a:endParaRPr>
                    </a:p>
                    <a:p>
                      <a:pPr marL="0" indent="0" algn="l" defTabSz="114300"/>
                      <a:r>
                        <a:rPr lang="en-US" sz="1800" b="0" baseline="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308046">
                <a:tc gridSpan="3">
                  <a:txBody>
                    <a:bodyPr/>
                    <a:lstStyle/>
                    <a:p>
                      <a:r>
                        <a:rPr lang="en-US" sz="2000" b="1">
                          <a:solidFill>
                            <a:srgbClr val="FFC000"/>
                          </a:solidFill>
                          <a:latin typeface="Arial" panose="020B0604020202020204" pitchFamily="34" charset="0"/>
                          <a:cs typeface="Arial" panose="020B0604020202020204" pitchFamily="34" charset="0"/>
                        </a:rPr>
                        <a:t>How to change the column layout configuration</a:t>
                      </a:r>
                    </a:p>
                    <a:p>
                      <a:r>
                        <a:rPr lang="en-US" sz="180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800">
                          <a:solidFill>
                            <a:srgbClr val="D9D9D9"/>
                          </a:solidFill>
                          <a:latin typeface="Arial" panose="020B0604020202020204" pitchFamily="34" charset="0"/>
                          <a:cs typeface="Arial" panose="020B0604020202020204" pitchFamily="34" charset="0"/>
                        </a:rPr>
                        <a:t>You can see a tutorial here: </a:t>
                      </a:r>
                      <a:r>
                        <a:rPr lang="en-US" sz="1800" u="sng">
                          <a:solidFill>
                            <a:srgbClr val="FFC000"/>
                          </a:solidFill>
                          <a:latin typeface="Arial" panose="020B0604020202020204" pitchFamily="34" charset="0"/>
                          <a:cs typeface="Arial" panose="020B0604020202020204" pitchFamily="34" charset="0"/>
                        </a:rPr>
                        <a:t>https://</a:t>
                      </a:r>
                      <a:r>
                        <a:rPr lang="en-US" sz="1800" u="sng" err="1">
                          <a:solidFill>
                            <a:srgbClr val="FFC000"/>
                          </a:solidFill>
                          <a:latin typeface="Arial" panose="020B0604020202020204" pitchFamily="34" charset="0"/>
                          <a:cs typeface="Arial" panose="020B0604020202020204" pitchFamily="34" charset="0"/>
                        </a:rPr>
                        <a:t>www.posterpresentations.com</a:t>
                      </a:r>
                      <a:r>
                        <a:rPr lang="en-US" sz="1800" u="sng">
                          <a:solidFill>
                            <a:srgbClr val="FFC000"/>
                          </a:solidFill>
                          <a:latin typeface="Arial" panose="020B0604020202020204" pitchFamily="34" charset="0"/>
                          <a:cs typeface="Arial" panose="020B0604020202020204" pitchFamily="34" charset="0"/>
                        </a:rPr>
                        <a:t>/how-to-change-the-column-</a:t>
                      </a:r>
                      <a:r>
                        <a:rPr lang="en-US" sz="1800" u="sng" err="1">
                          <a:solidFill>
                            <a:srgbClr val="FFC000"/>
                          </a:solidFill>
                          <a:latin typeface="Arial" panose="020B0604020202020204" pitchFamily="34" charset="0"/>
                          <a:cs typeface="Arial" panose="020B0604020202020204" pitchFamily="34" charset="0"/>
                        </a:rPr>
                        <a:t>configuration.html</a:t>
                      </a:r>
                      <a:endParaRPr lang="en-US" sz="4400" u="sng">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a:p>
                  </a:txBody>
                  <a:tcPr marL="182880" marT="137160">
                    <a:solidFill>
                      <a:srgbClr val="010101"/>
                    </a:solidFill>
                  </a:tcPr>
                </a:tc>
                <a:extLst>
                  <a:ext uri="{0D108BD9-81ED-4DB2-BD59-A6C34878D82A}">
                    <a16:rowId xmlns:a16="http://schemas.microsoft.com/office/drawing/2014/main" val="10004"/>
                  </a:ext>
                </a:extLst>
              </a:tr>
              <a:tr h="169768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panose="020B0604020202020204" pitchFamily="34" charset="0"/>
                          <a:cs typeface="Arial" panose="020B0604020202020204" pitchFamily="34" charset="0"/>
                        </a:rPr>
                        <a:t>The Quick Start</a:t>
                      </a:r>
                      <a:r>
                        <a:rPr lang="en-US" sz="1800" baseline="0" noProof="0">
                          <a:solidFill>
                            <a:srgbClr val="D9D9D9"/>
                          </a:solidFill>
                          <a:latin typeface="Arial" panose="020B0604020202020204" pitchFamily="34" charset="0"/>
                          <a:cs typeface="Arial" panose="020B0604020202020204" pitchFamily="34" charset="0"/>
                        </a:rPr>
                        <a:t> Guides</a:t>
                      </a:r>
                      <a:r>
                        <a:rPr lang="en-US" sz="1800" noProof="0">
                          <a:solidFill>
                            <a:srgbClr val="D9D9D9"/>
                          </a:solidFill>
                          <a:latin typeface="Arial" panose="020B0604020202020204" pitchFamily="34" charset="0"/>
                          <a:cs typeface="Arial" panose="020B0604020202020204" pitchFamily="34" charset="0"/>
                        </a:rPr>
                        <a:t> </a:t>
                      </a:r>
                      <a:r>
                        <a:rPr lang="en-US" sz="1800" u="sng" noProof="0">
                          <a:solidFill>
                            <a:srgbClr val="D9D9D9"/>
                          </a:solidFill>
                          <a:latin typeface="Arial" panose="020B0604020202020204" pitchFamily="34" charset="0"/>
                          <a:cs typeface="Arial" panose="020B0604020202020204" pitchFamily="34" charset="0"/>
                        </a:rPr>
                        <a:t>are outside the template’s printable area</a:t>
                      </a:r>
                      <a:r>
                        <a:rPr lang="en-US" sz="1800" noProof="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baseline="0" noProof="0">
                          <a:solidFill>
                            <a:srgbClr val="D9D9D9"/>
                          </a:solidFill>
                          <a:latin typeface="Arial" panose="020B0604020202020204" pitchFamily="34" charset="0"/>
                          <a:cs typeface="Arial" panose="020B0604020202020204" pitchFamily="34" charset="0"/>
                        </a:rPr>
                        <a:t>To hide the guides click on the </a:t>
                      </a:r>
                      <a:r>
                        <a:rPr lang="en-US" sz="1800" b="1" baseline="0" noProof="0">
                          <a:solidFill>
                            <a:srgbClr val="D9D9D9"/>
                          </a:solidFill>
                          <a:latin typeface="Arial" panose="020B0604020202020204" pitchFamily="34" charset="0"/>
                          <a:cs typeface="Arial" panose="020B0604020202020204" pitchFamily="34" charset="0"/>
                        </a:rPr>
                        <a:t>Home</a:t>
                      </a:r>
                      <a:r>
                        <a:rPr lang="en-US" sz="1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a:solidFill>
                            <a:srgbClr val="D9D9D9"/>
                          </a:solidFill>
                          <a:latin typeface="Arial" panose="020B0604020202020204" pitchFamily="34" charset="0"/>
                          <a:cs typeface="Arial" panose="020B0604020202020204" pitchFamily="34" charset="0"/>
                        </a:rPr>
                        <a:t>Without Guides </a:t>
                      </a:r>
                      <a:r>
                        <a:rPr lang="en-US" sz="1800" b="0" baseline="0" noProof="0">
                          <a:solidFill>
                            <a:srgbClr val="D9D9D9"/>
                          </a:solidFill>
                          <a:latin typeface="Arial" panose="020B0604020202020204" pitchFamily="34" charset="0"/>
                          <a:cs typeface="Arial" panose="020B0604020202020204" pitchFamily="34" charset="0"/>
                        </a:rPr>
                        <a:t>layout</a:t>
                      </a:r>
                      <a:r>
                        <a:rPr lang="en-US" sz="1800" baseline="0" noProof="0">
                          <a:solidFill>
                            <a:srgbClr val="D9D9D9"/>
                          </a:solidFill>
                          <a:latin typeface="Arial" panose="020B0604020202020204" pitchFamily="34" charset="0"/>
                          <a:cs typeface="Arial" panose="020B0604020202020204" pitchFamily="34" charset="0"/>
                        </a:rPr>
                        <a:t>.</a:t>
                      </a:r>
                      <a:endParaRPr lang="en-US" sz="1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5508563">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679433">
                <a:tc>
                  <a:txBody>
                    <a:bodyPr/>
                    <a:lstStyle/>
                    <a:p>
                      <a:pPr rtl="0"/>
                      <a:r>
                        <a:rPr lang="en-US" sz="2400" b="1">
                          <a:solidFill>
                            <a:srgbClr val="FFC000"/>
                          </a:solidFill>
                          <a:latin typeface="Arial" panose="020B0604020202020204" pitchFamily="34" charset="0"/>
                          <a:cs typeface="Arial" panose="020B0604020202020204" pitchFamily="34" charset="0"/>
                        </a:rPr>
                        <a:t>How to</a:t>
                      </a:r>
                      <a:r>
                        <a:rPr lang="en-US" sz="2400" b="1" baseline="0">
                          <a:solidFill>
                            <a:srgbClr val="FFC000"/>
                          </a:solidFill>
                          <a:latin typeface="Arial" panose="020B0604020202020204" pitchFamily="34" charset="0"/>
                          <a:cs typeface="Arial" panose="020B0604020202020204" pitchFamily="34" charset="0"/>
                        </a:rPr>
                        <a:t> preview your poster prior to printing</a:t>
                      </a:r>
                      <a:endParaRPr lang="en-US" sz="2400" b="1">
                        <a:solidFill>
                          <a:srgbClr val="FFC000"/>
                        </a:solidFill>
                        <a:latin typeface="Arial" panose="020B0604020202020204" pitchFamily="34" charset="0"/>
                        <a:cs typeface="Arial" panose="020B0604020202020204" pitchFamily="34" charset="0"/>
                      </a:endParaRPr>
                    </a:p>
                    <a:p>
                      <a:pPr rtl="0"/>
                      <a:r>
                        <a:rPr lang="en-US" sz="2000">
                          <a:solidFill>
                            <a:srgbClr val="D9D9D9"/>
                          </a:solidFill>
                          <a:latin typeface="Arial" panose="020B0604020202020204" pitchFamily="34" charset="0"/>
                          <a:cs typeface="Arial" panose="020B0604020202020204" pitchFamily="34" charset="0"/>
                        </a:rPr>
                        <a:t>You can preview your poster at any time by pressing the </a:t>
                      </a:r>
                      <a:r>
                        <a:rPr lang="en-US" sz="2000">
                          <a:solidFill>
                            <a:srgbClr val="FFC000"/>
                          </a:solidFill>
                          <a:latin typeface="Arial" panose="020B0604020202020204" pitchFamily="34" charset="0"/>
                          <a:cs typeface="Arial" panose="020B0604020202020204" pitchFamily="34" charset="0"/>
                        </a:rPr>
                        <a:t>F5 key</a:t>
                      </a:r>
                      <a:r>
                        <a:rPr lang="en-US" sz="200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a:solidFill>
                            <a:srgbClr val="FFC000"/>
                          </a:solidFill>
                          <a:latin typeface="Arial" panose="020B0604020202020204" pitchFamily="34" charset="0"/>
                          <a:cs typeface="Arial" panose="020B0604020202020204" pitchFamily="34" charset="0"/>
                        </a:rPr>
                        <a:t>ESC key </a:t>
                      </a:r>
                      <a:r>
                        <a:rPr lang="en-US" sz="200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a:solidFill>
                            <a:srgbClr val="D9D9D9"/>
                          </a:solidFill>
                          <a:latin typeface="Arial" panose="020B0604020202020204" pitchFamily="34" charset="0"/>
                          <a:cs typeface="Arial" panose="020B0604020202020204" pitchFamily="34" charset="0"/>
                        </a:rPr>
                        <a:t>F5</a:t>
                      </a:r>
                      <a:r>
                        <a:rPr lang="en-US" sz="1800" baseline="0">
                          <a:solidFill>
                            <a:srgbClr val="D9D9D9"/>
                          </a:solidFill>
                          <a:latin typeface="Arial" panose="020B0604020202020204" pitchFamily="34" charset="0"/>
                          <a:cs typeface="Arial" panose="020B0604020202020204" pitchFamily="34" charset="0"/>
                        </a:rPr>
                        <a:t> </a:t>
                      </a:r>
                      <a:endParaRPr lang="en-US" sz="180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a:solidFill>
                            <a:srgbClr val="D9D9D9"/>
                          </a:solidFill>
                          <a:latin typeface="Arial" panose="020B0604020202020204" pitchFamily="34" charset="0"/>
                          <a:cs typeface="Arial" panose="020B0604020202020204" pitchFamily="34" charset="0"/>
                        </a:rPr>
                        <a:t>F5</a:t>
                      </a:r>
                      <a:r>
                        <a:rPr lang="en-US" sz="2800" baseline="0">
                          <a:solidFill>
                            <a:srgbClr val="D9D9D9"/>
                          </a:solidFill>
                          <a:latin typeface="Arial" panose="020B0604020202020204" pitchFamily="34" charset="0"/>
                          <a:cs typeface="Arial" panose="020B0604020202020204" pitchFamily="34" charset="0"/>
                        </a:rPr>
                        <a:t> </a:t>
                      </a:r>
                      <a:endParaRPr lang="en-US" sz="600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369361">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000" b="1" noProof="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When you are ready to have your poster printed go online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and click on the "</a:t>
                      </a:r>
                      <a:r>
                        <a:rPr lang="en-US" sz="1800" noProof="0">
                          <a:solidFill>
                            <a:srgbClr val="FFC000"/>
                          </a:solidFill>
                          <a:latin typeface="Arial"/>
                          <a:cs typeface="Arial"/>
                        </a:rPr>
                        <a:t>Order Your Poster</a:t>
                      </a:r>
                      <a:r>
                        <a:rPr lang="en-US" sz="1800" noProof="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800" noProof="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800" noProof="0">
                          <a:solidFill>
                            <a:srgbClr val="D9D9D9"/>
                          </a:solidFill>
                          <a:latin typeface="Arial"/>
                          <a:cs typeface="Arial"/>
                        </a:rPr>
                      </a:br>
                      <a:r>
                        <a:rPr lang="en-US" sz="1800" noProof="0">
                          <a:solidFill>
                            <a:srgbClr val="D9D9D9"/>
                          </a:solidFill>
                          <a:latin typeface="Arial"/>
                          <a:cs typeface="Arial"/>
                        </a:rPr>
                        <a:t>Go to </a:t>
                      </a:r>
                      <a:r>
                        <a:rPr lang="en-US" sz="1800" noProof="0" err="1">
                          <a:solidFill>
                            <a:srgbClr val="FFC000"/>
                          </a:solidFill>
                          <a:latin typeface="Arial"/>
                          <a:cs typeface="Arial"/>
                        </a:rPr>
                        <a:t>PosterPresentations.com</a:t>
                      </a:r>
                      <a:r>
                        <a:rPr lang="en-US" sz="1800" noProof="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059070">
                <a:tc gridSpan="3">
                  <a:txBody>
                    <a:bodyPr/>
                    <a:lstStyle/>
                    <a:p>
                      <a:endParaRPr lang="en-US" sz="180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824517">
                <a:tc gridSpan="2">
                  <a:txBody>
                    <a:bodyPr/>
                    <a:lstStyle/>
                    <a:p>
                      <a:pPr>
                        <a:lnSpc>
                          <a:spcPts val="2600"/>
                        </a:lnSpc>
                      </a:pPr>
                      <a:r>
                        <a:rPr lang="en-US" sz="1800">
                          <a:solidFill>
                            <a:schemeClr val="bg1">
                              <a:lumMod val="85000"/>
                            </a:schemeClr>
                          </a:solidFill>
                          <a:latin typeface="Arial"/>
                          <a:cs typeface="Arial"/>
                        </a:rPr>
                        <a:t>© 2019</a:t>
                      </a:r>
                      <a:r>
                        <a:rPr lang="en-US" sz="1800" baseline="0">
                          <a:solidFill>
                            <a:schemeClr val="bg1">
                              <a:lumMod val="85000"/>
                            </a:schemeClr>
                          </a:solidFill>
                          <a:latin typeface="Arial"/>
                          <a:cs typeface="Arial"/>
                        </a:rPr>
                        <a:t> </a:t>
                      </a:r>
                      <a:r>
                        <a:rPr lang="en-US" sz="1800" err="1">
                          <a:solidFill>
                            <a:schemeClr val="bg1">
                              <a:lumMod val="85000"/>
                            </a:schemeClr>
                          </a:solidFill>
                          <a:latin typeface="Arial"/>
                          <a:cs typeface="Arial"/>
                        </a:rPr>
                        <a:t>PosterPresentations.com</a:t>
                      </a:r>
                      <a:br>
                        <a:rPr lang="en-US" sz="1800">
                          <a:solidFill>
                            <a:schemeClr val="bg1">
                              <a:lumMod val="85000"/>
                            </a:schemeClr>
                          </a:solidFill>
                          <a:latin typeface="Arial"/>
                          <a:cs typeface="Arial"/>
                        </a:rPr>
                      </a:br>
                      <a:r>
                        <a:rPr lang="en-US" sz="1800">
                          <a:solidFill>
                            <a:schemeClr val="bg1">
                              <a:lumMod val="85000"/>
                            </a:schemeClr>
                          </a:solidFill>
                          <a:latin typeface="Arial"/>
                          <a:cs typeface="Arial"/>
                        </a:rPr>
                        <a:t>2117 Fourth Street ,</a:t>
                      </a:r>
                      <a:r>
                        <a:rPr lang="en-US" sz="1800" baseline="0">
                          <a:solidFill>
                            <a:schemeClr val="bg1">
                              <a:lumMod val="85000"/>
                            </a:schemeClr>
                          </a:solidFill>
                          <a:latin typeface="Arial"/>
                          <a:cs typeface="Arial"/>
                        </a:rPr>
                        <a:t> STE C        </a:t>
                      </a:r>
                    </a:p>
                    <a:p>
                      <a:pPr>
                        <a:lnSpc>
                          <a:spcPts val="2600"/>
                        </a:lnSpc>
                      </a:pPr>
                      <a:r>
                        <a:rPr lang="en-US" sz="1800" baseline="0">
                          <a:solidFill>
                            <a:schemeClr val="bg1">
                              <a:lumMod val="85000"/>
                            </a:schemeClr>
                          </a:solidFill>
                          <a:latin typeface="Arial"/>
                          <a:cs typeface="Arial"/>
                        </a:rPr>
                        <a:t>Berkeley CA 94710 USA</a:t>
                      </a:r>
                      <a:endParaRPr lang="en-US" sz="180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800" b="1">
                          <a:solidFill>
                            <a:srgbClr val="D0D0D0"/>
                          </a:solidFill>
                          <a:latin typeface="Arial"/>
                          <a:cs typeface="Arial"/>
                        </a:rPr>
                        <a:t>For complete tutorials</a:t>
                      </a:r>
                      <a:r>
                        <a:rPr lang="en-US" sz="1800" b="1" baseline="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400" b="1">
                          <a:solidFill>
                            <a:srgbClr val="FFC000"/>
                          </a:solidFill>
                          <a:latin typeface="Arial"/>
                          <a:cs typeface="Arial"/>
                        </a:rPr>
                        <a:t>https://</a:t>
                      </a:r>
                      <a:r>
                        <a:rPr lang="en-US" sz="1400" b="1" err="1">
                          <a:solidFill>
                            <a:srgbClr val="FFC000"/>
                          </a:solidFill>
                          <a:latin typeface="Arial"/>
                          <a:cs typeface="Arial"/>
                        </a:rPr>
                        <a:t>www.posterpresentations.com</a:t>
                      </a:r>
                      <a:r>
                        <a:rPr lang="en-US" sz="1400" b="1">
                          <a:solidFill>
                            <a:srgbClr val="FFC000"/>
                          </a:solidFill>
                          <a:latin typeface="Arial"/>
                          <a:cs typeface="Arial"/>
                        </a:rPr>
                        <a:t>/</a:t>
                      </a:r>
                      <a:r>
                        <a:rPr lang="en-US" sz="1400" b="1" err="1">
                          <a:solidFill>
                            <a:srgbClr val="FFC000"/>
                          </a:solidFill>
                          <a:latin typeface="Arial"/>
                          <a:cs typeface="Arial"/>
                        </a:rPr>
                        <a:t>helpdesk.html</a:t>
                      </a:r>
                      <a:endParaRPr lang="en-US" sz="960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41000801"/>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802180" rtl="0" eaLnBrk="1" latinLnBrk="0" hangingPunct="1">
        <a:spcBef>
          <a:spcPct val="0"/>
        </a:spcBef>
        <a:buNone/>
        <a:defRPr sz="7624" kern="1200">
          <a:solidFill>
            <a:schemeClr val="bg1"/>
          </a:solidFill>
          <a:latin typeface="Trebuchet MS" pitchFamily="34" charset="0"/>
          <a:ea typeface="+mj-ea"/>
          <a:cs typeface="+mj-cs"/>
        </a:defRPr>
      </a:lvl1pPr>
    </p:titleStyle>
    <p:bodyStyle>
      <a:lvl1pPr marL="660134" indent="-660134" algn="l" defTabSz="3802180" rtl="0" eaLnBrk="1" latinLnBrk="0" hangingPunct="1">
        <a:spcBef>
          <a:spcPct val="20000"/>
        </a:spcBef>
        <a:buFont typeface="Arial" pitchFamily="34" charset="0"/>
        <a:buChar char="•"/>
        <a:tabLst/>
        <a:defRPr sz="4158" kern="1200">
          <a:solidFill>
            <a:schemeClr val="tx1"/>
          </a:solidFill>
          <a:latin typeface="+mn-lt"/>
          <a:ea typeface="+mn-ea"/>
          <a:cs typeface="+mn-cs"/>
        </a:defRPr>
      </a:lvl1pPr>
      <a:lvl2pPr marL="660134" indent="-660134" algn="l" defTabSz="3802180" rtl="0" eaLnBrk="1" latinLnBrk="0" hangingPunct="1">
        <a:spcBef>
          <a:spcPct val="20000"/>
        </a:spcBef>
        <a:buFont typeface="Arial" pitchFamily="34" charset="0"/>
        <a:buChar char="–"/>
        <a:tabLst/>
        <a:defRPr sz="3465" kern="1200">
          <a:solidFill>
            <a:schemeClr val="tx1"/>
          </a:solidFill>
          <a:latin typeface="+mn-lt"/>
          <a:ea typeface="+mn-ea"/>
          <a:cs typeface="+mn-cs"/>
        </a:defRPr>
      </a:lvl2pPr>
      <a:lvl3pPr marL="660134" indent="-660134" algn="l" defTabSz="3802180" rtl="0" eaLnBrk="1" latinLnBrk="0" hangingPunct="1">
        <a:spcBef>
          <a:spcPct val="20000"/>
        </a:spcBef>
        <a:buFont typeface="Arial" pitchFamily="34" charset="0"/>
        <a:buChar char="•"/>
        <a:tabLst/>
        <a:defRPr sz="2772" kern="1200">
          <a:solidFill>
            <a:schemeClr val="tx1"/>
          </a:solidFill>
          <a:latin typeface="+mn-lt"/>
          <a:ea typeface="+mn-ea"/>
          <a:cs typeface="+mn-cs"/>
        </a:defRPr>
      </a:lvl3pPr>
      <a:lvl4pPr marL="660134" indent="-660134" algn="l" defTabSz="3802180" rtl="0" eaLnBrk="1" latinLnBrk="0" hangingPunct="1">
        <a:spcBef>
          <a:spcPct val="20000"/>
        </a:spcBef>
        <a:buFont typeface="Arial" pitchFamily="34" charset="0"/>
        <a:buChar char="–"/>
        <a:tabLst/>
        <a:defRPr sz="2079" kern="1200">
          <a:solidFill>
            <a:schemeClr val="tx1"/>
          </a:solidFill>
          <a:latin typeface="+mn-lt"/>
          <a:ea typeface="+mn-ea"/>
          <a:cs typeface="+mn-cs"/>
        </a:defRPr>
      </a:lvl4pPr>
      <a:lvl5pPr marL="660134" indent="-660134" algn="l" defTabSz="3802180" rtl="0" eaLnBrk="1" latinLnBrk="0" hangingPunct="1">
        <a:spcBef>
          <a:spcPct val="20000"/>
        </a:spcBef>
        <a:buFont typeface="Arial" pitchFamily="34" charset="0"/>
        <a:buChar char="»"/>
        <a:tabLst/>
        <a:defRPr sz="2079" kern="120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p:bodyStyle>
    <p:otherStyle>
      <a:defPPr>
        <a:defRPr lang="en-US"/>
      </a:defPPr>
      <a:lvl1pPr marL="0" algn="l" defTabSz="3802180" rtl="0" eaLnBrk="1" latinLnBrk="0" hangingPunct="1">
        <a:defRPr sz="7450" kern="1200">
          <a:solidFill>
            <a:schemeClr val="tx1"/>
          </a:solidFill>
          <a:latin typeface="+mn-lt"/>
          <a:ea typeface="+mn-ea"/>
          <a:cs typeface="+mn-cs"/>
        </a:defRPr>
      </a:lvl1pPr>
      <a:lvl2pPr marL="1901092" algn="l" defTabSz="3802180" rtl="0" eaLnBrk="1" latinLnBrk="0" hangingPunct="1">
        <a:defRPr sz="7450" kern="1200">
          <a:solidFill>
            <a:schemeClr val="tx1"/>
          </a:solidFill>
          <a:latin typeface="+mn-lt"/>
          <a:ea typeface="+mn-ea"/>
          <a:cs typeface="+mn-cs"/>
        </a:defRPr>
      </a:lvl2pPr>
      <a:lvl3pPr marL="3802180" algn="l" defTabSz="3802180" rtl="0" eaLnBrk="1" latinLnBrk="0" hangingPunct="1">
        <a:defRPr sz="7450" kern="1200">
          <a:solidFill>
            <a:schemeClr val="tx1"/>
          </a:solidFill>
          <a:latin typeface="+mn-lt"/>
          <a:ea typeface="+mn-ea"/>
          <a:cs typeface="+mn-cs"/>
        </a:defRPr>
      </a:lvl3pPr>
      <a:lvl4pPr marL="5703271" algn="l" defTabSz="3802180" rtl="0" eaLnBrk="1" latinLnBrk="0" hangingPunct="1">
        <a:defRPr sz="7450" kern="1200">
          <a:solidFill>
            <a:schemeClr val="tx1"/>
          </a:solidFill>
          <a:latin typeface="+mn-lt"/>
          <a:ea typeface="+mn-ea"/>
          <a:cs typeface="+mn-cs"/>
        </a:defRPr>
      </a:lvl4pPr>
      <a:lvl5pPr marL="7604362" algn="l" defTabSz="3802180" rtl="0" eaLnBrk="1" latinLnBrk="0" hangingPunct="1">
        <a:defRPr sz="7450" kern="1200">
          <a:solidFill>
            <a:schemeClr val="tx1"/>
          </a:solidFill>
          <a:latin typeface="+mn-lt"/>
          <a:ea typeface="+mn-ea"/>
          <a:cs typeface="+mn-cs"/>
        </a:defRPr>
      </a:lvl5pPr>
      <a:lvl6pPr marL="9505452" algn="l" defTabSz="3802180" rtl="0" eaLnBrk="1" latinLnBrk="0" hangingPunct="1">
        <a:defRPr sz="7450" kern="1200">
          <a:solidFill>
            <a:schemeClr val="tx1"/>
          </a:solidFill>
          <a:latin typeface="+mn-lt"/>
          <a:ea typeface="+mn-ea"/>
          <a:cs typeface="+mn-cs"/>
        </a:defRPr>
      </a:lvl6pPr>
      <a:lvl7pPr marL="11406544" algn="l" defTabSz="3802180" rtl="0" eaLnBrk="1" latinLnBrk="0" hangingPunct="1">
        <a:defRPr sz="7450" kern="1200">
          <a:solidFill>
            <a:schemeClr val="tx1"/>
          </a:solidFill>
          <a:latin typeface="+mn-lt"/>
          <a:ea typeface="+mn-ea"/>
          <a:cs typeface="+mn-cs"/>
        </a:defRPr>
      </a:lvl7pPr>
      <a:lvl8pPr marL="13307633" algn="l" defTabSz="3802180" rtl="0" eaLnBrk="1" latinLnBrk="0" hangingPunct="1">
        <a:defRPr sz="7450" kern="1200">
          <a:solidFill>
            <a:schemeClr val="tx1"/>
          </a:solidFill>
          <a:latin typeface="+mn-lt"/>
          <a:ea typeface="+mn-ea"/>
          <a:cs typeface="+mn-cs"/>
        </a:defRPr>
      </a:lvl8pPr>
      <a:lvl9pPr marL="15208724" algn="l" defTabSz="3802180" rtl="0" eaLnBrk="1" latinLnBrk="0" hangingPunct="1">
        <a:defRPr sz="74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0"/>
                <a:lumOff val="10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12966"/>
            <a:ext cx="21388388" cy="3837252"/>
          </a:xfrm>
          <a:prstGeom prst="rect">
            <a:avLst/>
          </a:prstGeom>
          <a:solidFill>
            <a:schemeClr val="accent1"/>
          </a:solidFill>
          <a:ln w="9525">
            <a:noFill/>
            <a:miter lim="800000"/>
            <a:headEnd/>
            <a:tailEnd/>
          </a:ln>
          <a:effectLst/>
        </p:spPr>
        <p:txBody>
          <a:bodyPr wrap="none" lIns="79213" tIns="39607" rIns="79213" bIns="39607" anchor="ctr"/>
          <a:lstStyle/>
          <a:p>
            <a:pPr>
              <a:defRPr/>
            </a:pPr>
            <a:endParaRPr lang="en-US" sz="4257"/>
          </a:p>
        </p:txBody>
      </p:sp>
      <p:sp>
        <p:nvSpPr>
          <p:cNvPr id="12" name="Text Box 14">
            <a:extLst>
              <a:ext uri="{FF2B5EF4-FFF2-40B4-BE49-F238E27FC236}">
                <a16:creationId xmlns:a16="http://schemas.microsoft.com/office/drawing/2014/main" id="{4FAAEDB7-9BBE-8D43-950B-E1D906765494}"/>
              </a:ext>
            </a:extLst>
          </p:cNvPr>
          <p:cNvSpPr txBox="1">
            <a:spLocks noChangeArrowheads="1"/>
          </p:cNvSpPr>
          <p:nvPr userDrawn="1"/>
        </p:nvSpPr>
        <p:spPr bwMode="auto">
          <a:xfrm>
            <a:off x="636463" y="29602281"/>
            <a:ext cx="2525298" cy="295971"/>
          </a:xfrm>
          <a:prstGeom prst="rect">
            <a:avLst/>
          </a:prstGeom>
          <a:noFill/>
          <a:ln w="9525">
            <a:noFill/>
            <a:miter lim="800000"/>
            <a:headEnd/>
            <a:tailEnd/>
          </a:ln>
          <a:effectLst/>
        </p:spPr>
        <p:txBody>
          <a:bodyPr wrap="square" lIns="79063" tIns="39525" rIns="79063" bIns="39525">
            <a:spAutoFit/>
          </a:bodyPr>
          <a:lstStyle/>
          <a:p>
            <a:pPr eaLnBrk="0" hangingPunct="0">
              <a:lnSpc>
                <a:spcPct val="65000"/>
              </a:lnSpc>
              <a:spcBef>
                <a:spcPct val="50000"/>
              </a:spcBef>
              <a:defRPr/>
            </a:pPr>
            <a:r>
              <a:rPr lang="en-US" sz="434" b="1">
                <a:solidFill>
                  <a:schemeClr val="bg1">
                    <a:lumMod val="75000"/>
                  </a:schemeClr>
                </a:solidFill>
                <a:latin typeface="Arial" charset="0"/>
              </a:rPr>
              <a:t>RESEARCH POSTER PRESENTATION TEMPLATE © 2019</a:t>
            </a:r>
          </a:p>
          <a:p>
            <a:pPr eaLnBrk="0" hangingPunct="0">
              <a:lnSpc>
                <a:spcPct val="65000"/>
              </a:lnSpc>
              <a:spcBef>
                <a:spcPct val="50000"/>
              </a:spcBef>
              <a:defRPr/>
            </a:pPr>
            <a:r>
              <a:rPr lang="en-US" sz="953" b="1">
                <a:solidFill>
                  <a:schemeClr val="bg1">
                    <a:lumMod val="75000"/>
                  </a:schemeClr>
                </a:solidFill>
                <a:latin typeface="Arial" charset="0"/>
              </a:rPr>
              <a:t>www.PosterPresentations.com</a:t>
            </a:r>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3868667"/>
            <a:ext cx="21388388"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3D38DD80-6142-EF42-84F0-D056AE36AFC6}"/>
              </a:ext>
            </a:extLst>
          </p:cNvPr>
          <p:cNvSpPr/>
          <p:nvPr userDrawn="1"/>
        </p:nvSpPr>
        <p:spPr>
          <a:xfrm>
            <a:off x="369886" y="4245113"/>
            <a:ext cx="10158984" cy="25128710"/>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7"/>
          </a:p>
        </p:txBody>
      </p:sp>
      <p:sp>
        <p:nvSpPr>
          <p:cNvPr id="39" name="Rounded Rectangle 38">
            <a:extLst>
              <a:ext uri="{FF2B5EF4-FFF2-40B4-BE49-F238E27FC236}">
                <a16:creationId xmlns:a16="http://schemas.microsoft.com/office/drawing/2014/main" id="{76F6A1D7-8EF4-2045-8032-92EC44FF940D}"/>
              </a:ext>
            </a:extLst>
          </p:cNvPr>
          <p:cNvSpPr/>
          <p:nvPr userDrawn="1"/>
        </p:nvSpPr>
        <p:spPr>
          <a:xfrm>
            <a:off x="10872431" y="4245112"/>
            <a:ext cx="10159484" cy="25128711"/>
          </a:xfrm>
          <a:prstGeom prst="roundRect">
            <a:avLst>
              <a:gd name="adj" fmla="val 1996"/>
            </a:avLst>
          </a:prstGeom>
          <a:gradFill flip="none" rotWithShape="1">
            <a:gsLst>
              <a:gs pos="0">
                <a:schemeClr val="accent1">
                  <a:lumMod val="10000"/>
                  <a:lumOff val="90000"/>
                </a:schemeClr>
              </a:gs>
              <a:gs pos="100000">
                <a:schemeClr val="bg1">
                  <a:shade val="100000"/>
                  <a:satMod val="115000"/>
                </a:schemeClr>
              </a:gs>
            </a:gsLst>
            <a:lin ang="16200000" scaled="1"/>
            <a:tileRect/>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57"/>
          </a:p>
        </p:txBody>
      </p:sp>
    </p:spTree>
    <p:extLst>
      <p:ext uri="{BB962C8B-B14F-4D97-AF65-F5344CB8AC3E}">
        <p14:creationId xmlns:p14="http://schemas.microsoft.com/office/powerpoint/2010/main" val="2744046529"/>
      </p:ext>
    </p:extLst>
  </p:cSld>
  <p:clrMap bg1="lt1" tx1="dk1" bg2="lt2" tx2="dk2" accent1="accent1" accent2="accent2" accent3="accent3" accent4="accent4" accent5="accent5" accent6="accent6" hlink="hlink" folHlink="folHlink"/>
  <p:sldLayoutIdLst>
    <p:sldLayoutId id="2147483656" r:id="rId1"/>
  </p:sldLayoutIdLst>
  <p:txStyles>
    <p:titleStyle>
      <a:lvl1pPr algn="ctr" defTabSz="3802180" rtl="0" eaLnBrk="1" latinLnBrk="0" hangingPunct="1">
        <a:spcBef>
          <a:spcPct val="0"/>
        </a:spcBef>
        <a:buNone/>
        <a:defRPr sz="7624" kern="1200">
          <a:solidFill>
            <a:schemeClr val="bg1"/>
          </a:solidFill>
          <a:latin typeface="Trebuchet MS" pitchFamily="34" charset="0"/>
          <a:ea typeface="+mj-ea"/>
          <a:cs typeface="+mj-cs"/>
        </a:defRPr>
      </a:lvl1pPr>
    </p:titleStyle>
    <p:bodyStyle>
      <a:lvl1pPr marL="660134" indent="-660134" algn="l" defTabSz="3802180" rtl="0" eaLnBrk="1" latinLnBrk="0" hangingPunct="1">
        <a:spcBef>
          <a:spcPct val="20000"/>
        </a:spcBef>
        <a:buFont typeface="Arial" pitchFamily="34" charset="0"/>
        <a:buChar char="•"/>
        <a:tabLst/>
        <a:defRPr sz="4158" kern="1200">
          <a:solidFill>
            <a:schemeClr val="tx1"/>
          </a:solidFill>
          <a:latin typeface="+mn-lt"/>
          <a:ea typeface="+mn-ea"/>
          <a:cs typeface="+mn-cs"/>
        </a:defRPr>
      </a:lvl1pPr>
      <a:lvl2pPr marL="660134" indent="-660134" algn="l" defTabSz="3802180" rtl="0" eaLnBrk="1" latinLnBrk="0" hangingPunct="1">
        <a:spcBef>
          <a:spcPct val="20000"/>
        </a:spcBef>
        <a:buFont typeface="Arial" pitchFamily="34" charset="0"/>
        <a:buChar char="–"/>
        <a:tabLst/>
        <a:defRPr sz="3465" kern="1200">
          <a:solidFill>
            <a:schemeClr val="tx1"/>
          </a:solidFill>
          <a:latin typeface="+mn-lt"/>
          <a:ea typeface="+mn-ea"/>
          <a:cs typeface="+mn-cs"/>
        </a:defRPr>
      </a:lvl2pPr>
      <a:lvl3pPr marL="660134" indent="-660134" algn="l" defTabSz="3802180" rtl="0" eaLnBrk="1" latinLnBrk="0" hangingPunct="1">
        <a:spcBef>
          <a:spcPct val="20000"/>
        </a:spcBef>
        <a:buFont typeface="Arial" pitchFamily="34" charset="0"/>
        <a:buChar char="•"/>
        <a:tabLst/>
        <a:defRPr sz="2772" kern="1200">
          <a:solidFill>
            <a:schemeClr val="tx1"/>
          </a:solidFill>
          <a:latin typeface="+mn-lt"/>
          <a:ea typeface="+mn-ea"/>
          <a:cs typeface="+mn-cs"/>
        </a:defRPr>
      </a:lvl3pPr>
      <a:lvl4pPr marL="660134" indent="-660134" algn="l" defTabSz="3802180" rtl="0" eaLnBrk="1" latinLnBrk="0" hangingPunct="1">
        <a:spcBef>
          <a:spcPct val="20000"/>
        </a:spcBef>
        <a:buFont typeface="Arial" pitchFamily="34" charset="0"/>
        <a:buChar char="–"/>
        <a:tabLst/>
        <a:defRPr sz="2079" kern="1200">
          <a:solidFill>
            <a:schemeClr val="tx1"/>
          </a:solidFill>
          <a:latin typeface="+mn-lt"/>
          <a:ea typeface="+mn-ea"/>
          <a:cs typeface="+mn-cs"/>
        </a:defRPr>
      </a:lvl4pPr>
      <a:lvl5pPr marL="660134" indent="-660134" algn="l" defTabSz="3802180" rtl="0" eaLnBrk="1" latinLnBrk="0" hangingPunct="1">
        <a:spcBef>
          <a:spcPct val="20000"/>
        </a:spcBef>
        <a:buFont typeface="Arial" pitchFamily="34" charset="0"/>
        <a:buChar char="»"/>
        <a:tabLst/>
        <a:defRPr sz="2079" kern="120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p:bodyStyle>
    <p:otherStyle>
      <a:defPPr>
        <a:defRPr lang="en-US"/>
      </a:defPPr>
      <a:lvl1pPr marL="0" algn="l" defTabSz="3802180" rtl="0" eaLnBrk="1" latinLnBrk="0" hangingPunct="1">
        <a:defRPr sz="7450" kern="1200">
          <a:solidFill>
            <a:schemeClr val="tx1"/>
          </a:solidFill>
          <a:latin typeface="+mn-lt"/>
          <a:ea typeface="+mn-ea"/>
          <a:cs typeface="+mn-cs"/>
        </a:defRPr>
      </a:lvl1pPr>
      <a:lvl2pPr marL="1901092" algn="l" defTabSz="3802180" rtl="0" eaLnBrk="1" latinLnBrk="0" hangingPunct="1">
        <a:defRPr sz="7450" kern="1200">
          <a:solidFill>
            <a:schemeClr val="tx1"/>
          </a:solidFill>
          <a:latin typeface="+mn-lt"/>
          <a:ea typeface="+mn-ea"/>
          <a:cs typeface="+mn-cs"/>
        </a:defRPr>
      </a:lvl2pPr>
      <a:lvl3pPr marL="3802180" algn="l" defTabSz="3802180" rtl="0" eaLnBrk="1" latinLnBrk="0" hangingPunct="1">
        <a:defRPr sz="7450" kern="1200">
          <a:solidFill>
            <a:schemeClr val="tx1"/>
          </a:solidFill>
          <a:latin typeface="+mn-lt"/>
          <a:ea typeface="+mn-ea"/>
          <a:cs typeface="+mn-cs"/>
        </a:defRPr>
      </a:lvl3pPr>
      <a:lvl4pPr marL="5703271" algn="l" defTabSz="3802180" rtl="0" eaLnBrk="1" latinLnBrk="0" hangingPunct="1">
        <a:defRPr sz="7450" kern="1200">
          <a:solidFill>
            <a:schemeClr val="tx1"/>
          </a:solidFill>
          <a:latin typeface="+mn-lt"/>
          <a:ea typeface="+mn-ea"/>
          <a:cs typeface="+mn-cs"/>
        </a:defRPr>
      </a:lvl4pPr>
      <a:lvl5pPr marL="7604362" algn="l" defTabSz="3802180" rtl="0" eaLnBrk="1" latinLnBrk="0" hangingPunct="1">
        <a:defRPr sz="7450" kern="1200">
          <a:solidFill>
            <a:schemeClr val="tx1"/>
          </a:solidFill>
          <a:latin typeface="+mn-lt"/>
          <a:ea typeface="+mn-ea"/>
          <a:cs typeface="+mn-cs"/>
        </a:defRPr>
      </a:lvl5pPr>
      <a:lvl6pPr marL="9505452" algn="l" defTabSz="3802180" rtl="0" eaLnBrk="1" latinLnBrk="0" hangingPunct="1">
        <a:defRPr sz="7450" kern="1200">
          <a:solidFill>
            <a:schemeClr val="tx1"/>
          </a:solidFill>
          <a:latin typeface="+mn-lt"/>
          <a:ea typeface="+mn-ea"/>
          <a:cs typeface="+mn-cs"/>
        </a:defRPr>
      </a:lvl6pPr>
      <a:lvl7pPr marL="11406544" algn="l" defTabSz="3802180" rtl="0" eaLnBrk="1" latinLnBrk="0" hangingPunct="1">
        <a:defRPr sz="7450" kern="1200">
          <a:solidFill>
            <a:schemeClr val="tx1"/>
          </a:solidFill>
          <a:latin typeface="+mn-lt"/>
          <a:ea typeface="+mn-ea"/>
          <a:cs typeface="+mn-cs"/>
        </a:defRPr>
      </a:lvl7pPr>
      <a:lvl8pPr marL="13307633" algn="l" defTabSz="3802180" rtl="0" eaLnBrk="1" latinLnBrk="0" hangingPunct="1">
        <a:defRPr sz="7450" kern="1200">
          <a:solidFill>
            <a:schemeClr val="tx1"/>
          </a:solidFill>
          <a:latin typeface="+mn-lt"/>
          <a:ea typeface="+mn-ea"/>
          <a:cs typeface="+mn-cs"/>
        </a:defRPr>
      </a:lvl8pPr>
      <a:lvl9pPr marL="15208724" algn="l" defTabSz="3802180" rtl="0" eaLnBrk="1" latinLnBrk="0" hangingPunct="1">
        <a:defRPr sz="74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hyperlink" Target="https://wiki.pathmind.com/generative-adversarial-network-gan/" TargetMode="External"/><Relationship Id="rId7" Type="http://schemas.openxmlformats.org/officeDocument/2006/relationships/hyperlink" Target="https://www.nhs.uk/conditions/brain-tumours/" TargetMode="External"/><Relationship Id="rId12"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doi.org/10.1007/s13244-017-0552-7" TargetMode="External"/><Relationship Id="rId11" Type="http://schemas.openxmlformats.org/officeDocument/2006/relationships/image" Target="../media/image13.png"/><Relationship Id="rId5" Type="http://schemas.openxmlformats.org/officeDocument/2006/relationships/hyperlink" Target="https://www.england.nhs.uk/statistics/wp-content/uploads/sites/2/2020/01/Provisional-Monthly-Diagnostic-Imaging-Dataset-Statistics-2020-01-23.pdf" TargetMode="External"/><Relationship Id="rId15" Type="http://schemas.openxmlformats.org/officeDocument/2006/relationships/image" Target="../media/image17.jpeg"/><Relationship Id="rId10" Type="http://schemas.openxmlformats.org/officeDocument/2006/relationships/image" Target="../media/image12.png"/><Relationship Id="rId4" Type="http://schemas.openxmlformats.org/officeDocument/2006/relationships/hyperlink" Target="https://wiki.cancerimagingarchive.net/pages/viewpage.action?pageId=119705830/" TargetMode="External"/><Relationship Id="rId9" Type="http://schemas.openxmlformats.org/officeDocument/2006/relationships/image" Target="../media/image11.png"/><Relationship Id="rId1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ack&#10;&#10;Description automatically generated">
            <a:extLst>
              <a:ext uri="{FF2B5EF4-FFF2-40B4-BE49-F238E27FC236}">
                <a16:creationId xmlns:a16="http://schemas.microsoft.com/office/drawing/2014/main" id="{C2D0E762-D7E5-0E97-04A0-9C84F6C5DA18}"/>
              </a:ext>
            </a:extLst>
          </p:cNvPr>
          <p:cNvPicPr>
            <a:picLocks noChangeAspect="1"/>
          </p:cNvPicPr>
          <p:nvPr/>
        </p:nvPicPr>
        <p:blipFill rotWithShape="1">
          <a:blip r:embed="rId2"/>
          <a:srcRect l="-82" r="-209" b="62060"/>
          <a:stretch/>
        </p:blipFill>
        <p:spPr>
          <a:xfrm>
            <a:off x="10145734" y="4613"/>
            <a:ext cx="10154410" cy="3838844"/>
          </a:xfrm>
          <a:prstGeom prst="rect">
            <a:avLst/>
          </a:prstGeom>
        </p:spPr>
      </p:pic>
      <p:pic>
        <p:nvPicPr>
          <p:cNvPr id="27" name="Picture 27">
            <a:extLst>
              <a:ext uri="{FF2B5EF4-FFF2-40B4-BE49-F238E27FC236}">
                <a16:creationId xmlns:a16="http://schemas.microsoft.com/office/drawing/2014/main" id="{6613FE4A-CC65-EC27-8146-434F64A1122A}"/>
              </a:ext>
            </a:extLst>
          </p:cNvPr>
          <p:cNvPicPr>
            <a:picLocks noChangeAspect="1"/>
          </p:cNvPicPr>
          <p:nvPr/>
        </p:nvPicPr>
        <p:blipFill rotWithShape="1">
          <a:blip r:embed="rId2"/>
          <a:srcRect l="-82" r="-209" b="62060"/>
          <a:stretch/>
        </p:blipFill>
        <p:spPr>
          <a:xfrm>
            <a:off x="0" y="4614"/>
            <a:ext cx="10154410" cy="3838844"/>
          </a:xfrm>
          <a:prstGeom prst="rect">
            <a:avLst/>
          </a:prstGeom>
        </p:spPr>
      </p:pic>
      <p:sp>
        <p:nvSpPr>
          <p:cNvPr id="2" name="Text Placeholder 1">
            <a:extLst>
              <a:ext uri="{FF2B5EF4-FFF2-40B4-BE49-F238E27FC236}">
                <a16:creationId xmlns:a16="http://schemas.microsoft.com/office/drawing/2014/main" id="{C117BAD7-4440-454A-B49C-801959907F13}"/>
              </a:ext>
            </a:extLst>
          </p:cNvPr>
          <p:cNvSpPr>
            <a:spLocks noGrp="1"/>
          </p:cNvSpPr>
          <p:nvPr>
            <p:ph type="body" sz="quarter" idx="12"/>
          </p:nvPr>
        </p:nvSpPr>
        <p:spPr>
          <a:xfrm>
            <a:off x="2693194" y="592739"/>
            <a:ext cx="16002000" cy="830997"/>
          </a:xfrm>
        </p:spPr>
        <p:txBody>
          <a:bodyPr wrap="square" lIns="91440" tIns="45720" rIns="91440" bIns="45720" anchor="t">
            <a:spAutoFit/>
          </a:bodyPr>
          <a:lstStyle/>
          <a:p>
            <a:r>
              <a:rPr lang="en-US" altLang="zh-CN">
                <a:ea typeface="黑体"/>
                <a:cs typeface="Arial"/>
              </a:rPr>
              <a:t>Generating Brain MRI Images using DCGANs</a:t>
            </a:r>
            <a:endParaRPr lang="en-US" altLang="zh-CN">
              <a:ea typeface="黑体"/>
            </a:endParaRPr>
          </a:p>
        </p:txBody>
      </p:sp>
      <p:sp>
        <p:nvSpPr>
          <p:cNvPr id="3" name="Text Placeholder 2">
            <a:extLst>
              <a:ext uri="{FF2B5EF4-FFF2-40B4-BE49-F238E27FC236}">
                <a16:creationId xmlns:a16="http://schemas.microsoft.com/office/drawing/2014/main" id="{90ACF97B-AB1B-5945-B9D1-356BBAE8EE1E}"/>
              </a:ext>
            </a:extLst>
          </p:cNvPr>
          <p:cNvSpPr>
            <a:spLocks noGrp="1"/>
          </p:cNvSpPr>
          <p:nvPr>
            <p:ph type="body" sz="quarter" idx="11"/>
          </p:nvPr>
        </p:nvSpPr>
        <p:spPr>
          <a:xfrm>
            <a:off x="1709722" y="1699927"/>
            <a:ext cx="16922271" cy="646331"/>
          </a:xfrm>
        </p:spPr>
        <p:txBody>
          <a:bodyPr wrap="square" lIns="91440" tIns="45720" rIns="91440" bIns="45720" anchor="t">
            <a:spAutoFit/>
          </a:bodyPr>
          <a:lstStyle/>
          <a:p>
            <a:r>
              <a:rPr lang="en-US">
                <a:cs typeface="Arial"/>
              </a:rPr>
              <a:t>Aidan Birdi, </a:t>
            </a:r>
            <a:r>
              <a:rPr lang="en-US" err="1">
                <a:cs typeface="Arial"/>
              </a:rPr>
              <a:t>Zijia</a:t>
            </a:r>
            <a:r>
              <a:rPr lang="en-US">
                <a:cs typeface="Arial"/>
              </a:rPr>
              <a:t> Lin, Muzammil Farhan, Muyi </a:t>
            </a:r>
            <a:r>
              <a:rPr lang="en-US" err="1">
                <a:cs typeface="Arial"/>
              </a:rPr>
              <a:t>Su</a:t>
            </a:r>
            <a:r>
              <a:rPr lang="en-US">
                <a:cs typeface="Arial"/>
              </a:rPr>
              <a:t>. Supervisor: Emily Muller</a:t>
            </a:r>
            <a:endParaRPr lang="en-US"/>
          </a:p>
        </p:txBody>
      </p:sp>
      <p:sp>
        <p:nvSpPr>
          <p:cNvPr id="4" name="Text Placeholder 3">
            <a:extLst>
              <a:ext uri="{FF2B5EF4-FFF2-40B4-BE49-F238E27FC236}">
                <a16:creationId xmlns:a16="http://schemas.microsoft.com/office/drawing/2014/main" id="{3392A73D-5AFB-BF41-A768-F1BE2E077B04}"/>
              </a:ext>
            </a:extLst>
          </p:cNvPr>
          <p:cNvSpPr>
            <a:spLocks noGrp="1"/>
          </p:cNvSpPr>
          <p:nvPr>
            <p:ph type="body" sz="quarter" idx="10"/>
          </p:nvPr>
        </p:nvSpPr>
        <p:spPr>
          <a:xfrm>
            <a:off x="2693194" y="2667774"/>
            <a:ext cx="16002000" cy="584775"/>
          </a:xfrm>
        </p:spPr>
        <p:txBody>
          <a:bodyPr wrap="square" lIns="91440" tIns="45720" rIns="91440" bIns="45720" anchor="t">
            <a:spAutoFit/>
          </a:bodyPr>
          <a:lstStyle/>
          <a:p>
            <a:r>
              <a:rPr lang="en-US">
                <a:cs typeface="Arial"/>
              </a:rPr>
              <a:t>Interdisciplinary Research Computing, Imperial College London 2023</a:t>
            </a:r>
            <a:endParaRPr lang="en-US"/>
          </a:p>
        </p:txBody>
      </p:sp>
      <p:sp>
        <p:nvSpPr>
          <p:cNvPr id="5" name="Text Placeholder 4">
            <a:extLst>
              <a:ext uri="{FF2B5EF4-FFF2-40B4-BE49-F238E27FC236}">
                <a16:creationId xmlns:a16="http://schemas.microsoft.com/office/drawing/2014/main" id="{7EB8326D-DA25-9C46-ACD6-403AEEFFE0AD}"/>
              </a:ext>
            </a:extLst>
          </p:cNvPr>
          <p:cNvSpPr>
            <a:spLocks noGrp="1"/>
          </p:cNvSpPr>
          <p:nvPr>
            <p:ph type="body" sz="quarter" idx="15"/>
          </p:nvPr>
        </p:nvSpPr>
        <p:spPr/>
        <p:txBody>
          <a:bodyPr wrap="square" lIns="91440" tIns="45720" rIns="91440" bIns="45720" anchor="t">
            <a:spAutoFit/>
          </a:bodyPr>
          <a:lstStyle/>
          <a:p>
            <a:r>
              <a:rPr lang="en-US">
                <a:cs typeface="Arial"/>
              </a:rPr>
              <a:t>INTRODUCTION</a:t>
            </a:r>
            <a:endParaRPr lang="en-US"/>
          </a:p>
        </p:txBody>
      </p:sp>
      <p:sp>
        <p:nvSpPr>
          <p:cNvPr id="7" name="Text Placeholder 6">
            <a:extLst>
              <a:ext uri="{FF2B5EF4-FFF2-40B4-BE49-F238E27FC236}">
                <a16:creationId xmlns:a16="http://schemas.microsoft.com/office/drawing/2014/main" id="{DF9842D3-BA9C-3F4C-97F4-ED3C19D4BE53}"/>
              </a:ext>
            </a:extLst>
          </p:cNvPr>
          <p:cNvSpPr>
            <a:spLocks noGrp="1"/>
          </p:cNvSpPr>
          <p:nvPr>
            <p:ph type="body" sz="quarter" idx="18"/>
          </p:nvPr>
        </p:nvSpPr>
        <p:spPr>
          <a:xfrm>
            <a:off x="369889" y="13586825"/>
            <a:ext cx="10134599" cy="461665"/>
          </a:xfrm>
        </p:spPr>
        <p:txBody>
          <a:bodyPr wrap="square" lIns="91440" tIns="45720" rIns="91440" bIns="45720" anchor="t">
            <a:spAutoFit/>
          </a:bodyPr>
          <a:lstStyle/>
          <a:p>
            <a:r>
              <a:rPr lang="en-US">
                <a:ea typeface="+mj-lt"/>
                <a:cs typeface="+mj-lt"/>
              </a:rPr>
              <a:t>OBJECTIVES,</a:t>
            </a:r>
            <a:r>
              <a:rPr lang="en-US">
                <a:cs typeface="Arial"/>
              </a:rPr>
              <a:t> MATERIALS, AND METHODS</a:t>
            </a:r>
          </a:p>
        </p:txBody>
      </p:sp>
      <p:sp>
        <p:nvSpPr>
          <p:cNvPr id="8" name="Text Placeholder 7">
            <a:extLst>
              <a:ext uri="{FF2B5EF4-FFF2-40B4-BE49-F238E27FC236}">
                <a16:creationId xmlns:a16="http://schemas.microsoft.com/office/drawing/2014/main" id="{5F7EAF54-22B3-9540-8CC5-EE0755947415}"/>
              </a:ext>
            </a:extLst>
          </p:cNvPr>
          <p:cNvSpPr>
            <a:spLocks noGrp="1"/>
          </p:cNvSpPr>
          <p:nvPr>
            <p:ph type="body" sz="quarter" idx="19"/>
          </p:nvPr>
        </p:nvSpPr>
        <p:spPr>
          <a:xfrm>
            <a:off x="10885488" y="11249574"/>
            <a:ext cx="10134599" cy="461665"/>
          </a:xfrm>
        </p:spPr>
        <p:txBody>
          <a:bodyPr wrap="square" lIns="91440" tIns="45720" rIns="91440" bIns="45720" anchor="t">
            <a:spAutoFit/>
          </a:bodyPr>
          <a:lstStyle/>
          <a:p>
            <a:r>
              <a:rPr lang="en-US">
                <a:cs typeface="Arial"/>
              </a:rPr>
              <a:t>RESULTS</a:t>
            </a:r>
            <a:endParaRPr lang="en-US"/>
          </a:p>
        </p:txBody>
      </p:sp>
      <p:sp>
        <p:nvSpPr>
          <p:cNvPr id="9" name="Text Placeholder 8">
            <a:extLst>
              <a:ext uri="{FF2B5EF4-FFF2-40B4-BE49-F238E27FC236}">
                <a16:creationId xmlns:a16="http://schemas.microsoft.com/office/drawing/2014/main" id="{4ECEA69A-D282-8246-ADBB-782821B520DC}"/>
              </a:ext>
            </a:extLst>
          </p:cNvPr>
          <p:cNvSpPr>
            <a:spLocks noGrp="1"/>
          </p:cNvSpPr>
          <p:nvPr>
            <p:ph type="body" sz="quarter" idx="20"/>
          </p:nvPr>
        </p:nvSpPr>
        <p:spPr>
          <a:xfrm>
            <a:off x="10885488" y="16146967"/>
            <a:ext cx="10134599" cy="461665"/>
          </a:xfrm>
        </p:spPr>
        <p:txBody>
          <a:bodyPr wrap="square" lIns="91440" tIns="45720" rIns="91440" bIns="45720" anchor="t">
            <a:spAutoFit/>
          </a:bodyPr>
          <a:lstStyle/>
          <a:p>
            <a:r>
              <a:rPr lang="en-US">
                <a:cs typeface="Arial"/>
              </a:rPr>
              <a:t>CONCLUSIONS AND DISCUSSION</a:t>
            </a:r>
          </a:p>
        </p:txBody>
      </p:sp>
      <p:sp>
        <p:nvSpPr>
          <p:cNvPr id="10" name="Text Placeholder 9">
            <a:extLst>
              <a:ext uri="{FF2B5EF4-FFF2-40B4-BE49-F238E27FC236}">
                <a16:creationId xmlns:a16="http://schemas.microsoft.com/office/drawing/2014/main" id="{0F7AC893-0561-D34C-B844-B571C243ED11}"/>
              </a:ext>
            </a:extLst>
          </p:cNvPr>
          <p:cNvSpPr>
            <a:spLocks noGrp="1"/>
          </p:cNvSpPr>
          <p:nvPr>
            <p:ph type="body" sz="quarter" idx="21"/>
          </p:nvPr>
        </p:nvSpPr>
        <p:spPr>
          <a:xfrm>
            <a:off x="10841735" y="19930235"/>
            <a:ext cx="10134599" cy="461665"/>
          </a:xfrm>
        </p:spPr>
        <p:txBody>
          <a:bodyPr wrap="square" lIns="91440" tIns="45720" rIns="91440" bIns="45720" anchor="t">
            <a:spAutoFit/>
          </a:bodyPr>
          <a:lstStyle/>
          <a:p>
            <a:r>
              <a:rPr lang="en-US">
                <a:cs typeface="Arial"/>
              </a:rPr>
              <a:t>REFERENCES</a:t>
            </a:r>
            <a:endParaRPr lang="en-US"/>
          </a:p>
        </p:txBody>
      </p:sp>
      <p:sp>
        <p:nvSpPr>
          <p:cNvPr id="11" name="Text Placeholder 10">
            <a:extLst>
              <a:ext uri="{FF2B5EF4-FFF2-40B4-BE49-F238E27FC236}">
                <a16:creationId xmlns:a16="http://schemas.microsoft.com/office/drawing/2014/main" id="{601FBED6-BF81-D747-9068-2ED11B25404B}"/>
              </a:ext>
            </a:extLst>
          </p:cNvPr>
          <p:cNvSpPr>
            <a:spLocks noGrp="1"/>
          </p:cNvSpPr>
          <p:nvPr>
            <p:ph type="body" sz="quarter" idx="29"/>
          </p:nvPr>
        </p:nvSpPr>
        <p:spPr>
          <a:xfrm>
            <a:off x="10885488" y="26847385"/>
            <a:ext cx="10134597" cy="2954655"/>
          </a:xfrm>
        </p:spPr>
        <p:txBody>
          <a:bodyPr wrap="square" lIns="365760" tIns="365760" rIns="365760" bIns="365760" anchor="t">
            <a:spAutoFit/>
          </a:bodyPr>
          <a:lstStyle/>
          <a:p>
            <a:pPr algn="just"/>
            <a:r>
              <a:rPr lang="en-US">
                <a:ea typeface="+mn-lt"/>
                <a:cs typeface="+mn-lt"/>
              </a:rPr>
              <a:t>We would like to express our sincere gratitude to the invaluable assistance of Ms. Emily Muller for her insightful suggestions and feedback. We are also grateful to University of California San Francisco for providing access to their Glioma MRI database. We would like to express our appreciation to all members of Interdisciplinary Research Computing group at Imperial College London for their constant support and encouragement throughout this research endeavor.</a:t>
            </a:r>
            <a:endParaRPr lang="zh-CN" altLang="en-US">
              <a:cs typeface="Arial" panose="020B0604020202020204"/>
            </a:endParaRPr>
          </a:p>
          <a:p>
            <a:endParaRPr lang="en-US">
              <a:cs typeface="Arial"/>
            </a:endParaRPr>
          </a:p>
        </p:txBody>
      </p:sp>
      <p:sp>
        <p:nvSpPr>
          <p:cNvPr id="12" name="Text Placeholder 11">
            <a:extLst>
              <a:ext uri="{FF2B5EF4-FFF2-40B4-BE49-F238E27FC236}">
                <a16:creationId xmlns:a16="http://schemas.microsoft.com/office/drawing/2014/main" id="{48F497AF-312C-7C42-A7D6-9FAFBF0AE9CD}"/>
              </a:ext>
            </a:extLst>
          </p:cNvPr>
          <p:cNvSpPr>
            <a:spLocks noGrp="1"/>
          </p:cNvSpPr>
          <p:nvPr>
            <p:ph type="body" sz="quarter" idx="22"/>
          </p:nvPr>
        </p:nvSpPr>
        <p:spPr>
          <a:xfrm>
            <a:off x="10841737" y="26700443"/>
            <a:ext cx="10134597" cy="461665"/>
          </a:xfrm>
        </p:spPr>
        <p:txBody>
          <a:bodyPr wrap="square" lIns="91440" tIns="45720" rIns="91440" bIns="45720" anchor="t">
            <a:spAutoFit/>
          </a:bodyPr>
          <a:lstStyle/>
          <a:p>
            <a:r>
              <a:rPr lang="en-US">
                <a:cs typeface="Arial"/>
              </a:rPr>
              <a:t>ACKNOWLEDGEMENT</a:t>
            </a:r>
            <a:endParaRPr lang="en-US"/>
          </a:p>
        </p:txBody>
      </p:sp>
      <p:sp>
        <p:nvSpPr>
          <p:cNvPr id="13" name="Text Placeholder 12">
            <a:extLst>
              <a:ext uri="{FF2B5EF4-FFF2-40B4-BE49-F238E27FC236}">
                <a16:creationId xmlns:a16="http://schemas.microsoft.com/office/drawing/2014/main" id="{2FCC7D63-1E89-0947-BBFA-81F1547190BF}"/>
              </a:ext>
            </a:extLst>
          </p:cNvPr>
          <p:cNvSpPr>
            <a:spLocks noGrp="1"/>
          </p:cNvSpPr>
          <p:nvPr>
            <p:ph type="body" sz="quarter" idx="30"/>
          </p:nvPr>
        </p:nvSpPr>
        <p:spPr>
          <a:xfrm>
            <a:off x="10885499" y="20172108"/>
            <a:ext cx="10130738" cy="6894195"/>
          </a:xfrm>
        </p:spPr>
        <p:txBody>
          <a:bodyPr wrap="square" lIns="365760" tIns="365760" rIns="365760" bIns="365760" anchor="t">
            <a:spAutoFit/>
          </a:bodyPr>
          <a:lstStyle/>
          <a:p>
            <a:r>
              <a:rPr lang="en-US">
                <a:cs typeface="Arial"/>
              </a:rPr>
              <a:t>[1] </a:t>
            </a:r>
            <a:r>
              <a:rPr lang="en-US">
                <a:ea typeface="+mn-lt"/>
                <a:cs typeface="+mn-lt"/>
              </a:rPr>
              <a:t>A Beginner’s Guide to Generative Adversarial Networks (GANs) [Internet]. Pathmind. Available from: </a:t>
            </a:r>
            <a:r>
              <a:rPr lang="en-US">
                <a:ea typeface="+mn-lt"/>
                <a:cs typeface="+mn-lt"/>
                <a:hlinkClick r:id="rId3"/>
              </a:rPr>
              <a:t>https://wiki.pathmind.com/generative-adversarial-network-gan/</a:t>
            </a:r>
            <a:r>
              <a:rPr lang="en-US">
                <a:ea typeface="+mn-lt"/>
                <a:cs typeface="+mn-lt"/>
              </a:rPr>
              <a:t> [Accessed 19th Mar 2023].</a:t>
            </a:r>
            <a:endParaRPr lang="en-US" altLang="zh-CN">
              <a:ea typeface="+mn-lt"/>
              <a:cs typeface="+mn-lt"/>
            </a:endParaRPr>
          </a:p>
          <a:p>
            <a:r>
              <a:rPr lang="en-US">
                <a:ea typeface="+mn-lt"/>
                <a:cs typeface="+mn-lt"/>
              </a:rPr>
              <a:t>[2] </a:t>
            </a:r>
            <a:r>
              <a:rPr lang="en-US">
                <a:cs typeface="Arial"/>
              </a:rPr>
              <a:t>The University of California San Francisco Preoperative Diffuse Glioma MRI (UCSF-PDGM) – The Cancer Imaging Archive (TCIA) Public Access - Cancer Imaging Archive Wiki. Available from: </a:t>
            </a:r>
            <a:r>
              <a:rPr lang="en-US">
                <a:cs typeface="Arial"/>
                <a:hlinkClick r:id="rId4"/>
              </a:rPr>
              <a:t>https://wiki.cancerimagingarchive.net/pages/viewpage.action?pageId=119705830/</a:t>
            </a:r>
            <a:r>
              <a:rPr lang="en-US">
                <a:cs typeface="Arial"/>
              </a:rPr>
              <a:t> [Accessed 18th Mar 2023]</a:t>
            </a:r>
            <a:endParaRPr lang="en-US"/>
          </a:p>
          <a:p>
            <a:r>
              <a:rPr lang="en-US">
                <a:cs typeface="Arial"/>
              </a:rPr>
              <a:t>[3]</a:t>
            </a:r>
            <a:r>
              <a:rPr lang="en-US">
                <a:ea typeface="+mn-lt"/>
                <a:cs typeface="+mn-lt"/>
              </a:rPr>
              <a:t> Dixon S. Diagnostic Imaging Dataset Statistical Release [Internet]. NHS UK. NHS England and NHS Improvement; 2020 Jan [cited 2023 Mar 19] p. 6. Available from: </a:t>
            </a:r>
            <a:r>
              <a:rPr lang="en-US">
                <a:ea typeface="+mn-lt"/>
                <a:cs typeface="+mn-lt"/>
                <a:hlinkClick r:id="rId5"/>
              </a:rPr>
              <a:t>https://www.england.nhs.uk/statistics/wp-content/uploads/sites/2/2020/01/Provisional-Monthly-Diagnostic-Imaging-Dataset-Statistics-2020-01-23.pdf</a:t>
            </a:r>
            <a:endParaRPr lang="en-US">
              <a:cs typeface="Arial"/>
            </a:endParaRPr>
          </a:p>
          <a:p>
            <a:r>
              <a:rPr lang="en-US">
                <a:ea typeface="+mn-lt"/>
                <a:cs typeface="+mn-lt"/>
              </a:rPr>
              <a:t>[4] European Society of Radiology (ESR). The new EU General Data Protection Regulation: what the radiologist should know. </a:t>
            </a:r>
            <a:r>
              <a:rPr lang="en-US" i="1">
                <a:ea typeface="+mn-lt"/>
                <a:cs typeface="+mn-lt"/>
              </a:rPr>
              <a:t>Insights Imaging</a:t>
            </a:r>
            <a:r>
              <a:rPr lang="en-US">
                <a:ea typeface="+mn-lt"/>
                <a:cs typeface="+mn-lt"/>
              </a:rPr>
              <a:t> </a:t>
            </a:r>
            <a:r>
              <a:rPr lang="en-US" b="1">
                <a:ea typeface="+mn-lt"/>
                <a:cs typeface="+mn-lt"/>
              </a:rPr>
              <a:t>8</a:t>
            </a:r>
            <a:r>
              <a:rPr lang="en-US">
                <a:ea typeface="+mn-lt"/>
                <a:cs typeface="+mn-lt"/>
              </a:rPr>
              <a:t>, 295–299 (2017). </a:t>
            </a:r>
            <a:r>
              <a:rPr lang="en-US">
                <a:ea typeface="+mn-lt"/>
                <a:cs typeface="+mn-lt"/>
                <a:hlinkClick r:id="rId6"/>
              </a:rPr>
              <a:t>https://doi.org/10.1007/s13244-017-0552-7</a:t>
            </a:r>
            <a:r>
              <a:rPr lang="en-US">
                <a:ea typeface="+mn-lt"/>
                <a:cs typeface="+mn-lt"/>
              </a:rPr>
              <a:t> </a:t>
            </a:r>
          </a:p>
          <a:p>
            <a:r>
              <a:rPr lang="en-US">
                <a:ea typeface="+mn-lt"/>
                <a:cs typeface="+mn-lt"/>
              </a:rPr>
              <a:t>[5] NHS. Brain </a:t>
            </a:r>
            <a:r>
              <a:rPr lang="en-US" err="1">
                <a:ea typeface="+mn-lt"/>
                <a:cs typeface="+mn-lt"/>
              </a:rPr>
              <a:t>tumours</a:t>
            </a:r>
            <a:r>
              <a:rPr lang="en-US">
                <a:ea typeface="+mn-lt"/>
                <a:cs typeface="+mn-lt"/>
              </a:rPr>
              <a:t> [Internet]. NHS. 2019. Available from: </a:t>
            </a:r>
            <a:r>
              <a:rPr lang="en-US">
                <a:ea typeface="+mn-lt"/>
                <a:cs typeface="+mn-lt"/>
                <a:hlinkClick r:id="rId7"/>
              </a:rPr>
              <a:t>https://www.nhs.uk/conditions/brain-tumours/</a:t>
            </a:r>
            <a:endParaRPr lang="en-US">
              <a:cs typeface="Arial"/>
            </a:endParaRPr>
          </a:p>
          <a:p>
            <a:r>
              <a:rPr lang="en-US">
                <a:ea typeface="+mn-lt"/>
                <a:cs typeface="+mn-lt"/>
              </a:rPr>
              <a:t>‌</a:t>
            </a:r>
            <a:endParaRPr lang="en-US"/>
          </a:p>
        </p:txBody>
      </p:sp>
      <p:sp>
        <p:nvSpPr>
          <p:cNvPr id="14" name="Text Placeholder 13">
            <a:extLst>
              <a:ext uri="{FF2B5EF4-FFF2-40B4-BE49-F238E27FC236}">
                <a16:creationId xmlns:a16="http://schemas.microsoft.com/office/drawing/2014/main" id="{0F3A5AAE-86D5-1A4C-8AFE-D7E940DF7279}"/>
              </a:ext>
            </a:extLst>
          </p:cNvPr>
          <p:cNvSpPr>
            <a:spLocks noGrp="1"/>
          </p:cNvSpPr>
          <p:nvPr>
            <p:ph type="body" sz="quarter" idx="31"/>
          </p:nvPr>
        </p:nvSpPr>
        <p:spPr>
          <a:xfrm>
            <a:off x="10885481" y="16644130"/>
            <a:ext cx="10134597" cy="1988237"/>
          </a:xfrm>
        </p:spPr>
        <p:txBody>
          <a:bodyPr/>
          <a:lstStyle/>
          <a:p>
            <a:endParaRPr lang="en-US"/>
          </a:p>
        </p:txBody>
      </p:sp>
      <p:sp>
        <p:nvSpPr>
          <p:cNvPr id="15" name="Text Placeholder 14">
            <a:extLst>
              <a:ext uri="{FF2B5EF4-FFF2-40B4-BE49-F238E27FC236}">
                <a16:creationId xmlns:a16="http://schemas.microsoft.com/office/drawing/2014/main" id="{84BA8E32-9654-E747-ABAB-50D57322F19F}"/>
              </a:ext>
            </a:extLst>
          </p:cNvPr>
          <p:cNvSpPr>
            <a:spLocks noGrp="1"/>
          </p:cNvSpPr>
          <p:nvPr>
            <p:ph type="body" sz="quarter" idx="32"/>
          </p:nvPr>
        </p:nvSpPr>
        <p:spPr>
          <a:xfrm>
            <a:off x="10885491" y="11655122"/>
            <a:ext cx="10134597" cy="1988237"/>
          </a:xfrm>
        </p:spPr>
        <p:txBody>
          <a:bodyPr/>
          <a:lstStyle/>
          <a:p>
            <a:endParaRPr lang="en-US"/>
          </a:p>
        </p:txBody>
      </p:sp>
      <p:sp>
        <p:nvSpPr>
          <p:cNvPr id="17" name="Text Placeholder 16">
            <a:extLst>
              <a:ext uri="{FF2B5EF4-FFF2-40B4-BE49-F238E27FC236}">
                <a16:creationId xmlns:a16="http://schemas.microsoft.com/office/drawing/2014/main" id="{E07E862B-6710-014E-99BB-D060EF7D2853}"/>
              </a:ext>
            </a:extLst>
          </p:cNvPr>
          <p:cNvSpPr>
            <a:spLocks noGrp="1"/>
          </p:cNvSpPr>
          <p:nvPr>
            <p:ph type="body" sz="quarter" idx="34"/>
          </p:nvPr>
        </p:nvSpPr>
        <p:spPr>
          <a:xfrm>
            <a:off x="369891" y="14063380"/>
            <a:ext cx="10134597" cy="1661993"/>
          </a:xfrm>
        </p:spPr>
        <p:txBody>
          <a:bodyPr wrap="square" lIns="365760" tIns="365760" rIns="365760" bIns="365760" anchor="t">
            <a:spAutoFit/>
          </a:bodyPr>
          <a:lstStyle/>
          <a:p>
            <a:pPr algn="just"/>
            <a:r>
              <a:rPr lang="en-GB">
                <a:latin typeface="Times New Roman"/>
                <a:ea typeface="+mn-lt"/>
                <a:cs typeface="+mn-lt"/>
              </a:rPr>
              <a:t>Our project aims to leverage a Deep Convolutional Generative Adversarial Network (DCGAN) to create clinically accurate glioma images across multiple grades. Figure 1 illustrates the rough structure of a typical Generative Adversarial Network (GAN).</a:t>
            </a:r>
            <a:endParaRPr lang="en-GB" altLang="zh-CN">
              <a:ea typeface="黑体"/>
              <a:cs typeface="Arial"/>
            </a:endParaRPr>
          </a:p>
        </p:txBody>
      </p:sp>
      <p:sp>
        <p:nvSpPr>
          <p:cNvPr id="18" name="Text Placeholder 17">
            <a:extLst>
              <a:ext uri="{FF2B5EF4-FFF2-40B4-BE49-F238E27FC236}">
                <a16:creationId xmlns:a16="http://schemas.microsoft.com/office/drawing/2014/main" id="{8EC598F4-E1EC-C245-8C62-DB50DBBDCE95}"/>
              </a:ext>
            </a:extLst>
          </p:cNvPr>
          <p:cNvSpPr>
            <a:spLocks noGrp="1"/>
          </p:cNvSpPr>
          <p:nvPr>
            <p:ph type="body" sz="quarter" idx="35"/>
          </p:nvPr>
        </p:nvSpPr>
        <p:spPr>
          <a:xfrm>
            <a:off x="369891" y="5123727"/>
            <a:ext cx="10134597" cy="11264622"/>
          </a:xfrm>
        </p:spPr>
        <p:txBody>
          <a:bodyPr wrap="square" lIns="365760" tIns="365760" rIns="365760" bIns="365760" anchor="t">
            <a:spAutoFit/>
          </a:bodyPr>
          <a:lstStyle/>
          <a:p>
            <a:r>
              <a:rPr lang="en-GB" b="1" dirty="0">
                <a:cs typeface="Arial"/>
              </a:rPr>
              <a:t>What is an MRI?</a:t>
            </a:r>
          </a:p>
          <a:p>
            <a:r>
              <a:rPr lang="en-GB" dirty="0">
                <a:cs typeface="Arial"/>
              </a:rPr>
              <a:t>MRI is a form of medical imaging that uses strong magnetic fields to generate 3-dimensional images. It is often used to image soft tissues such as the brain and muscles. It is generally considered a non-invasive procedure as compared to X-rays and CT scans which employ radiation. In the UK alone, there were 3.793 million MRI scans between Sep 2018 and Sep 2019 [3]. It is estimated that more than 11,000 people are diagnosed with a brain tumour in the UK each year [5].</a:t>
            </a:r>
          </a:p>
          <a:p>
            <a:endParaRPr lang="en-GB">
              <a:cs typeface="Arial"/>
            </a:endParaRPr>
          </a:p>
          <a:p>
            <a:r>
              <a:rPr lang="en-GB" b="1" dirty="0">
                <a:cs typeface="Arial"/>
              </a:rPr>
              <a:t>Limitations with Obtaining MRI Scans</a:t>
            </a:r>
          </a:p>
          <a:p>
            <a:r>
              <a:rPr lang="en-GB" dirty="0">
                <a:cs typeface="Arial"/>
              </a:rPr>
              <a:t>Due to the GDPR, it is difficult to obtain medical images to be used for purposes such as research and training. The GDPR requires any medical images used for research to be acquired with explicit consent, it also requires data to be anonymised for use in research [4].</a:t>
            </a:r>
            <a:r>
              <a:rPr lang="en-GB">
                <a:cs typeface="Arial"/>
              </a:rPr>
              <a:t> Medical data is also scarce due to the costs of medical imaging. </a:t>
            </a:r>
          </a:p>
          <a:p>
            <a:endParaRPr lang="en-GB" b="1">
              <a:cs typeface="Arial"/>
            </a:endParaRPr>
          </a:p>
          <a:p>
            <a:r>
              <a:rPr lang="en-GB" b="1" dirty="0">
                <a:cs typeface="Arial"/>
              </a:rPr>
              <a:t>Our Solution</a:t>
            </a:r>
            <a:endParaRPr lang="en-GB" dirty="0">
              <a:cs typeface="Arial"/>
            </a:endParaRPr>
          </a:p>
          <a:p>
            <a:r>
              <a:rPr lang="en-GB">
                <a:cs typeface="Arial"/>
              </a:rPr>
              <a:t>Our solution was to generate synthetic MRI images using a GAN model trained by </a:t>
            </a:r>
            <a:r>
              <a:rPr lang="en-GB" dirty="0">
                <a:cs typeface="Arial"/>
              </a:rPr>
              <a:t>analysing MRI images of different stage glioma tumours. Our goal was to create synthetic MRI scans that would be non-identifiable and could be used for training </a:t>
            </a:r>
            <a:r>
              <a:rPr lang="en-GB">
                <a:cs typeface="Arial"/>
              </a:rPr>
              <a:t>and research purposes. This would increase the amount of medical data available and would introduce new data in a cost- effective manner in comparison to actually taking scans. </a:t>
            </a:r>
          </a:p>
          <a:p>
            <a:endParaRPr lang="en-GB">
              <a:cs typeface="Arial"/>
            </a:endParaRPr>
          </a:p>
          <a:p>
            <a:r>
              <a:rPr lang="en-GB" dirty="0">
                <a:cs typeface="Arial"/>
              </a:rPr>
              <a:t>Sections:</a:t>
            </a:r>
          </a:p>
          <a:p>
            <a:pPr marL="457200" indent="-457200">
              <a:buAutoNum type="arabicPeriod"/>
            </a:pPr>
            <a:r>
              <a:rPr lang="en-GB" dirty="0">
                <a:cs typeface="Arial"/>
              </a:rPr>
              <a:t>MRI uses, what it is, population with brain tumours stat - done</a:t>
            </a:r>
          </a:p>
          <a:p>
            <a:pPr marL="457200" indent="-457200">
              <a:buAutoNum type="arabicPeriod"/>
            </a:pPr>
            <a:r>
              <a:rPr lang="en-GB" dirty="0">
                <a:cs typeface="Arial"/>
              </a:rPr>
              <a:t>Difficulties of gathering and training with MRI images due to data protection</a:t>
            </a:r>
          </a:p>
          <a:p>
            <a:pPr marL="457200" indent="-457200">
              <a:buAutoNum type="arabicPeriod"/>
            </a:pPr>
            <a:r>
              <a:rPr lang="en-GB" dirty="0">
                <a:cs typeface="Arial"/>
              </a:rPr>
              <a:t>Our purpose of generating synthetic MRI, briefly what kind of model uses</a:t>
            </a:r>
          </a:p>
          <a:p>
            <a:pPr marL="457200" indent="-457200">
              <a:buAutoNum type="arabicPeriod"/>
            </a:pPr>
            <a:endParaRPr lang="en-US">
              <a:cs typeface="Arial"/>
            </a:endParaRPr>
          </a:p>
          <a:p>
            <a:pPr marL="457200" indent="-457200">
              <a:buAutoNum type="arabicPeriod"/>
            </a:pPr>
            <a:endParaRPr lang="en-US">
              <a:cs typeface="Arial"/>
            </a:endParaRPr>
          </a:p>
          <a:p>
            <a:endParaRPr lang="en-US">
              <a:cs typeface="Arial"/>
            </a:endParaRPr>
          </a:p>
          <a:p>
            <a:endParaRPr lang="en-US">
              <a:cs typeface="Arial"/>
            </a:endParaRPr>
          </a:p>
        </p:txBody>
      </p:sp>
      <p:pic>
        <p:nvPicPr>
          <p:cNvPr id="6" name="图片 18" descr="图片包含 动物, 游戏机, 海胆, 珊瑚&#10;&#10;已自动生成说明">
            <a:extLst>
              <a:ext uri="{FF2B5EF4-FFF2-40B4-BE49-F238E27FC236}">
                <a16:creationId xmlns:a16="http://schemas.microsoft.com/office/drawing/2014/main" id="{CF0EF603-6473-AF55-16D6-ABB291C0E8C0}"/>
              </a:ext>
            </a:extLst>
          </p:cNvPr>
          <p:cNvPicPr>
            <a:picLocks noChangeAspect="1"/>
          </p:cNvPicPr>
          <p:nvPr/>
        </p:nvPicPr>
        <p:blipFill>
          <a:blip r:embed="rId8"/>
          <a:stretch>
            <a:fillRect/>
          </a:stretch>
        </p:blipFill>
        <p:spPr>
          <a:xfrm>
            <a:off x="769898" y="21556175"/>
            <a:ext cx="3044537" cy="3037268"/>
          </a:xfrm>
          <a:prstGeom prst="rect">
            <a:avLst/>
          </a:prstGeom>
        </p:spPr>
      </p:pic>
      <p:pic>
        <p:nvPicPr>
          <p:cNvPr id="19" name="图片 19" descr="图片包含 动物, 游戏机, 海胆, 珊瑚&#10;&#10;已自动生成说明">
            <a:extLst>
              <a:ext uri="{FF2B5EF4-FFF2-40B4-BE49-F238E27FC236}">
                <a16:creationId xmlns:a16="http://schemas.microsoft.com/office/drawing/2014/main" id="{B77C0993-1912-8010-2C47-609278053E87}"/>
              </a:ext>
            </a:extLst>
          </p:cNvPr>
          <p:cNvPicPr>
            <a:picLocks noChangeAspect="1"/>
          </p:cNvPicPr>
          <p:nvPr/>
        </p:nvPicPr>
        <p:blipFill>
          <a:blip r:embed="rId9"/>
          <a:stretch>
            <a:fillRect/>
          </a:stretch>
        </p:blipFill>
        <p:spPr>
          <a:xfrm>
            <a:off x="3926530" y="21556164"/>
            <a:ext cx="3028670" cy="3037288"/>
          </a:xfrm>
          <a:prstGeom prst="rect">
            <a:avLst/>
          </a:prstGeom>
        </p:spPr>
      </p:pic>
      <p:pic>
        <p:nvPicPr>
          <p:cNvPr id="20" name="图片 20" descr="图片包含 游戏机, 动物, 海胆&#10;&#10;已自动生成说明">
            <a:extLst>
              <a:ext uri="{FF2B5EF4-FFF2-40B4-BE49-F238E27FC236}">
                <a16:creationId xmlns:a16="http://schemas.microsoft.com/office/drawing/2014/main" id="{503575E1-3A45-A561-FD16-E3D557B56C4D}"/>
              </a:ext>
            </a:extLst>
          </p:cNvPr>
          <p:cNvPicPr>
            <a:picLocks noChangeAspect="1"/>
          </p:cNvPicPr>
          <p:nvPr/>
        </p:nvPicPr>
        <p:blipFill>
          <a:blip r:embed="rId10"/>
          <a:stretch>
            <a:fillRect/>
          </a:stretch>
        </p:blipFill>
        <p:spPr>
          <a:xfrm>
            <a:off x="7083162" y="21556164"/>
            <a:ext cx="3076270" cy="3037288"/>
          </a:xfrm>
          <a:prstGeom prst="rect">
            <a:avLst/>
          </a:prstGeom>
        </p:spPr>
      </p:pic>
      <p:sp>
        <p:nvSpPr>
          <p:cNvPr id="22" name="Text Placeholder 16">
            <a:extLst>
              <a:ext uri="{FF2B5EF4-FFF2-40B4-BE49-F238E27FC236}">
                <a16:creationId xmlns:a16="http://schemas.microsoft.com/office/drawing/2014/main" id="{22F8F960-E38C-EF20-0BED-225FFE472F34}"/>
              </a:ext>
            </a:extLst>
          </p:cNvPr>
          <p:cNvSpPr txBox="1">
            <a:spLocks/>
          </p:cNvSpPr>
          <p:nvPr/>
        </p:nvSpPr>
        <p:spPr>
          <a:xfrm>
            <a:off x="363666" y="24384108"/>
            <a:ext cx="10134597" cy="1354217"/>
          </a:xfrm>
          <a:prstGeom prst="rect">
            <a:avLst/>
          </a:prstGeom>
        </p:spPr>
        <p:txBody>
          <a:bodyPr wrap="square" lIns="365760" tIns="365760" rIns="365760" bIns="365760" anchor="t">
            <a:spAutoFit/>
          </a:bodyPr>
          <a:lstStyle>
            <a:lvl1pPr marL="0" indent="0" algn="l" defTabSz="380218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380218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380218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a:lstStyle>
          <a:p>
            <a:pPr algn="just"/>
            <a:r>
              <a:rPr lang="en-GB" b="1">
                <a:latin typeface="Times New Roman"/>
                <a:cs typeface="Arial"/>
              </a:rPr>
              <a:t>Fig. 2.</a:t>
            </a:r>
            <a:r>
              <a:rPr lang="en-GB">
                <a:latin typeface="Times New Roman"/>
                <a:cs typeface="Arial"/>
              </a:rPr>
              <a:t> Cross-sectional brain MRI scans for tumour grade IV (left, case 0004), III (middle, case 0251), and II (right, case 0232), respectively, from the UCSF-PDGM database [2]. </a:t>
            </a:r>
          </a:p>
        </p:txBody>
      </p:sp>
      <p:sp>
        <p:nvSpPr>
          <p:cNvPr id="23" name="Text Placeholder 16">
            <a:extLst>
              <a:ext uri="{FF2B5EF4-FFF2-40B4-BE49-F238E27FC236}">
                <a16:creationId xmlns:a16="http://schemas.microsoft.com/office/drawing/2014/main" id="{2C87E812-A4B2-2ECE-4EAC-F75E34B3FBCC}"/>
              </a:ext>
            </a:extLst>
          </p:cNvPr>
          <p:cNvSpPr txBox="1">
            <a:spLocks/>
          </p:cNvSpPr>
          <p:nvPr/>
        </p:nvSpPr>
        <p:spPr>
          <a:xfrm>
            <a:off x="363707" y="25193146"/>
            <a:ext cx="10134597" cy="3016210"/>
          </a:xfrm>
          <a:prstGeom prst="rect">
            <a:avLst/>
          </a:prstGeom>
        </p:spPr>
        <p:txBody>
          <a:bodyPr wrap="square" lIns="365760" tIns="365760" rIns="365760" bIns="365760" anchor="t">
            <a:spAutoFit/>
          </a:bodyPr>
          <a:lstStyle>
            <a:lvl1pPr marL="0" indent="0" algn="l" defTabSz="380218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380218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380218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a:lstStyle>
          <a:p>
            <a:pPr algn="just"/>
            <a:r>
              <a:rPr lang="en-GB">
                <a:latin typeface="Times New Roman"/>
                <a:cs typeface="Arial"/>
              </a:rPr>
              <a:t>In total, 4455 images were used for training the DCGAN. The original images were of 240×240 pixels and were stored in float 64. For the ease of computation using GPUs, we compressed the images to 120</a:t>
            </a:r>
            <a:r>
              <a:rPr lang="en-GB">
                <a:latin typeface="Times New Roman"/>
                <a:cs typeface="Times New Roman"/>
              </a:rPr>
              <a:t>×120 pixels in float 32.</a:t>
            </a:r>
          </a:p>
          <a:p>
            <a:pPr algn="just"/>
            <a:r>
              <a:rPr lang="en-GB">
                <a:latin typeface="Times New Roman"/>
                <a:cs typeface="Times New Roman"/>
              </a:rPr>
              <a:t>We pre-processed the images using a Min-Max Scaler, rescaled logit transform and truncating function to improve the distribution for the DCGAN to replicate. We, however, did lose information by doing this, and this is likely a</a:t>
            </a:r>
          </a:p>
          <a:p>
            <a:pPr algn="just"/>
            <a:endParaRPr lang="en-GB">
              <a:latin typeface="Times New Roman"/>
              <a:cs typeface="Times New Roman"/>
            </a:endParaRPr>
          </a:p>
        </p:txBody>
      </p:sp>
      <p:sp>
        <p:nvSpPr>
          <p:cNvPr id="24" name="Text Placeholder 16">
            <a:extLst>
              <a:ext uri="{FF2B5EF4-FFF2-40B4-BE49-F238E27FC236}">
                <a16:creationId xmlns:a16="http://schemas.microsoft.com/office/drawing/2014/main" id="{30D1B71E-1BF9-436F-6FC5-8B1EA0DFEE2F}"/>
              </a:ext>
            </a:extLst>
          </p:cNvPr>
          <p:cNvSpPr txBox="1">
            <a:spLocks/>
          </p:cNvSpPr>
          <p:nvPr/>
        </p:nvSpPr>
        <p:spPr>
          <a:xfrm>
            <a:off x="363666" y="19371329"/>
            <a:ext cx="10134597" cy="2277547"/>
          </a:xfrm>
          <a:prstGeom prst="rect">
            <a:avLst/>
          </a:prstGeom>
        </p:spPr>
        <p:txBody>
          <a:bodyPr wrap="square" lIns="365760" tIns="365760" rIns="365760" bIns="365760" anchor="t">
            <a:spAutoFit/>
          </a:bodyPr>
          <a:lstStyle>
            <a:lvl1pPr marL="0" indent="0" algn="l" defTabSz="380218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380218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380218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a:lstStyle>
          <a:p>
            <a:pPr algn="just"/>
            <a:r>
              <a:rPr lang="en-GB">
                <a:latin typeface="Times New Roman"/>
                <a:ea typeface="+mn-lt"/>
                <a:cs typeface="+mn-lt"/>
              </a:rPr>
              <a:t>To train the DCGAN, we utilized cross-sectional MRI scan images from the University of California San Francisco Preoperative Diffuse Glioma MRI (UCSF-PDGM) database [1]. The UCSF-PDGM database includes 501 cases, which encompass 55 (11%) grade II, 42 (9%) grade III, and 403 (80%) grade IV tumours; in each case, 9 cross sectional MRI scans at about the same height were used to train the DCGAN. </a:t>
            </a:r>
            <a:endParaRPr lang="en-GB" altLang="zh-CN">
              <a:ea typeface="黑体"/>
              <a:cs typeface="Arial"/>
            </a:endParaRPr>
          </a:p>
        </p:txBody>
      </p:sp>
      <p:sp>
        <p:nvSpPr>
          <p:cNvPr id="26" name="Text Placeholder 16">
            <a:extLst>
              <a:ext uri="{FF2B5EF4-FFF2-40B4-BE49-F238E27FC236}">
                <a16:creationId xmlns:a16="http://schemas.microsoft.com/office/drawing/2014/main" id="{249F5DB1-8351-E2FD-5517-92F7677ED9B3}"/>
              </a:ext>
            </a:extLst>
          </p:cNvPr>
          <p:cNvSpPr txBox="1">
            <a:spLocks/>
          </p:cNvSpPr>
          <p:nvPr/>
        </p:nvSpPr>
        <p:spPr>
          <a:xfrm>
            <a:off x="363706" y="18831996"/>
            <a:ext cx="10134597" cy="1046440"/>
          </a:xfrm>
          <a:prstGeom prst="rect">
            <a:avLst/>
          </a:prstGeom>
        </p:spPr>
        <p:txBody>
          <a:bodyPr wrap="square" lIns="365760" tIns="365760" rIns="365760" bIns="365760" anchor="t">
            <a:spAutoFit/>
          </a:bodyPr>
          <a:lstStyle>
            <a:lvl1pPr marL="0" indent="0" algn="l" defTabSz="380218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380218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380218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a:lstStyle>
          <a:p>
            <a:pPr algn="just"/>
            <a:r>
              <a:rPr lang="en-GB" b="1">
                <a:latin typeface="Times New Roman"/>
                <a:cs typeface="Arial"/>
              </a:rPr>
              <a:t>Fig. 1.</a:t>
            </a:r>
            <a:r>
              <a:rPr lang="en-GB">
                <a:latin typeface="Times New Roman"/>
                <a:cs typeface="Arial"/>
              </a:rPr>
              <a:t> Illustration of a Generative Adversarial Network, figure retrieved from [1].</a:t>
            </a:r>
          </a:p>
        </p:txBody>
      </p:sp>
      <p:pic>
        <p:nvPicPr>
          <p:cNvPr id="16" name="图片 20" descr="图片包含 动物, 蛋糕, 黑暗, 巧克力&#10;&#10;已自动生成说明">
            <a:extLst>
              <a:ext uri="{FF2B5EF4-FFF2-40B4-BE49-F238E27FC236}">
                <a16:creationId xmlns:a16="http://schemas.microsoft.com/office/drawing/2014/main" id="{6F18723B-BE1B-F943-CF3B-0FD8DF557408}"/>
              </a:ext>
            </a:extLst>
          </p:cNvPr>
          <p:cNvPicPr>
            <a:picLocks noChangeAspect="1"/>
          </p:cNvPicPr>
          <p:nvPr/>
        </p:nvPicPr>
        <p:blipFill rotWithShape="1">
          <a:blip r:embed="rId11"/>
          <a:srcRect r="78286" b="-862"/>
          <a:stretch/>
        </p:blipFill>
        <p:spPr>
          <a:xfrm>
            <a:off x="10938358" y="4618824"/>
            <a:ext cx="1840137" cy="1854622"/>
          </a:xfrm>
          <a:prstGeom prst="rect">
            <a:avLst/>
          </a:prstGeom>
        </p:spPr>
      </p:pic>
      <p:pic>
        <p:nvPicPr>
          <p:cNvPr id="21" name="图片 30" descr="图片包含 动物, 蛋糕, 黑暗, 巧克力&#10;&#10;已自动生成说明">
            <a:extLst>
              <a:ext uri="{FF2B5EF4-FFF2-40B4-BE49-F238E27FC236}">
                <a16:creationId xmlns:a16="http://schemas.microsoft.com/office/drawing/2014/main" id="{1E7C32C3-D467-0BF3-E8B9-CB700641E578}"/>
              </a:ext>
            </a:extLst>
          </p:cNvPr>
          <p:cNvPicPr>
            <a:picLocks noChangeAspect="1"/>
          </p:cNvPicPr>
          <p:nvPr/>
        </p:nvPicPr>
        <p:blipFill rotWithShape="1">
          <a:blip r:embed="rId11"/>
          <a:srcRect l="26095" t="-862" r="52381" b="-862"/>
          <a:stretch/>
        </p:blipFill>
        <p:spPr>
          <a:xfrm>
            <a:off x="12858347" y="4612827"/>
            <a:ext cx="1792543" cy="1854743"/>
          </a:xfrm>
          <a:prstGeom prst="rect">
            <a:avLst/>
          </a:prstGeom>
        </p:spPr>
      </p:pic>
      <p:pic>
        <p:nvPicPr>
          <p:cNvPr id="31" name="图片 32" descr="图片包含 动物, 蛋糕, 黑暗, 巧克力&#10;&#10;已自动生成说明">
            <a:extLst>
              <a:ext uri="{FF2B5EF4-FFF2-40B4-BE49-F238E27FC236}">
                <a16:creationId xmlns:a16="http://schemas.microsoft.com/office/drawing/2014/main" id="{9BE12624-76B9-396C-99B9-B47D7EBCC9AB}"/>
              </a:ext>
            </a:extLst>
          </p:cNvPr>
          <p:cNvPicPr>
            <a:picLocks noChangeAspect="1"/>
          </p:cNvPicPr>
          <p:nvPr/>
        </p:nvPicPr>
        <p:blipFill rotWithShape="1">
          <a:blip r:embed="rId11"/>
          <a:srcRect l="51815" t="-1014" r="26008" b="-2431"/>
          <a:stretch/>
        </p:blipFill>
        <p:spPr>
          <a:xfrm>
            <a:off x="14713920" y="4600313"/>
            <a:ext cx="1791065" cy="1902106"/>
          </a:xfrm>
          <a:prstGeom prst="rect">
            <a:avLst/>
          </a:prstGeom>
        </p:spPr>
      </p:pic>
      <p:pic>
        <p:nvPicPr>
          <p:cNvPr id="33" name="图片 33" descr="图片包含 动物, 蛋糕, 黑暗, 巧克力&#10;&#10;已自动生成说明">
            <a:extLst>
              <a:ext uri="{FF2B5EF4-FFF2-40B4-BE49-F238E27FC236}">
                <a16:creationId xmlns:a16="http://schemas.microsoft.com/office/drawing/2014/main" id="{AF3423D6-F97A-9E6E-3EB9-1F81BD33355B}"/>
              </a:ext>
            </a:extLst>
          </p:cNvPr>
          <p:cNvPicPr>
            <a:picLocks noChangeAspect="1"/>
          </p:cNvPicPr>
          <p:nvPr/>
        </p:nvPicPr>
        <p:blipFill rotWithShape="1">
          <a:blip r:embed="rId11"/>
          <a:srcRect l="77820" t="-1578" b="-1853"/>
          <a:stretch/>
        </p:blipFill>
        <p:spPr>
          <a:xfrm>
            <a:off x="16553877" y="4590035"/>
            <a:ext cx="1871866" cy="1901709"/>
          </a:xfrm>
          <a:prstGeom prst="rect">
            <a:avLst/>
          </a:prstGeom>
        </p:spPr>
      </p:pic>
      <p:pic>
        <p:nvPicPr>
          <p:cNvPr id="34" name="图片 34" descr="图片包含 动物, 游戏机&#10;&#10;已自动生成说明">
            <a:extLst>
              <a:ext uri="{FF2B5EF4-FFF2-40B4-BE49-F238E27FC236}">
                <a16:creationId xmlns:a16="http://schemas.microsoft.com/office/drawing/2014/main" id="{1C3AA10D-1178-9937-31E3-951CCCCF97C4}"/>
              </a:ext>
            </a:extLst>
          </p:cNvPr>
          <p:cNvPicPr>
            <a:picLocks noChangeAspect="1"/>
          </p:cNvPicPr>
          <p:nvPr/>
        </p:nvPicPr>
        <p:blipFill rotWithShape="1">
          <a:blip r:embed="rId12"/>
          <a:srcRect l="-93" t="-235" r="78589" b="-2266"/>
          <a:stretch/>
        </p:blipFill>
        <p:spPr>
          <a:xfrm>
            <a:off x="10930570" y="6518042"/>
            <a:ext cx="1840683" cy="1853675"/>
          </a:xfrm>
          <a:prstGeom prst="rect">
            <a:avLst/>
          </a:prstGeom>
        </p:spPr>
      </p:pic>
      <p:pic>
        <p:nvPicPr>
          <p:cNvPr id="35" name="图片 35" descr="图片包含 动物, 游戏机&#10;&#10;已自动生成说明">
            <a:extLst>
              <a:ext uri="{FF2B5EF4-FFF2-40B4-BE49-F238E27FC236}">
                <a16:creationId xmlns:a16="http://schemas.microsoft.com/office/drawing/2014/main" id="{A74A9B1A-339A-08CC-BF86-8CE772FDC85D}"/>
              </a:ext>
            </a:extLst>
          </p:cNvPr>
          <p:cNvPicPr>
            <a:picLocks noChangeAspect="1"/>
          </p:cNvPicPr>
          <p:nvPr/>
        </p:nvPicPr>
        <p:blipFill rotWithShape="1">
          <a:blip r:embed="rId12"/>
          <a:srcRect l="25520" r="52041" b="-909"/>
          <a:stretch/>
        </p:blipFill>
        <p:spPr>
          <a:xfrm>
            <a:off x="12804130" y="6522411"/>
            <a:ext cx="1857474" cy="1822893"/>
          </a:xfrm>
          <a:prstGeom prst="rect">
            <a:avLst/>
          </a:prstGeom>
        </p:spPr>
      </p:pic>
      <p:pic>
        <p:nvPicPr>
          <p:cNvPr id="36" name="图片 36" descr="图片包含 动物, 游戏机&#10;&#10;已自动生成说明">
            <a:extLst>
              <a:ext uri="{FF2B5EF4-FFF2-40B4-BE49-F238E27FC236}">
                <a16:creationId xmlns:a16="http://schemas.microsoft.com/office/drawing/2014/main" id="{2544BE10-B978-F909-2C32-C6F2F23AD441}"/>
              </a:ext>
            </a:extLst>
          </p:cNvPr>
          <p:cNvPicPr>
            <a:picLocks noChangeAspect="1"/>
          </p:cNvPicPr>
          <p:nvPr/>
        </p:nvPicPr>
        <p:blipFill rotWithShape="1">
          <a:blip r:embed="rId12"/>
          <a:srcRect l="51852" r="25926" b="-806"/>
          <a:stretch/>
        </p:blipFill>
        <p:spPr>
          <a:xfrm>
            <a:off x="14713752" y="6522411"/>
            <a:ext cx="1808401" cy="1822880"/>
          </a:xfrm>
          <a:prstGeom prst="rect">
            <a:avLst/>
          </a:prstGeom>
        </p:spPr>
      </p:pic>
      <p:pic>
        <p:nvPicPr>
          <p:cNvPr id="37" name="图片 37" descr="图片包含 动物, 游戏机&#10;&#10;已自动生成说明">
            <a:extLst>
              <a:ext uri="{FF2B5EF4-FFF2-40B4-BE49-F238E27FC236}">
                <a16:creationId xmlns:a16="http://schemas.microsoft.com/office/drawing/2014/main" id="{0D7FB66A-C929-A2D6-40C6-12068F79CBA0}"/>
              </a:ext>
            </a:extLst>
          </p:cNvPr>
          <p:cNvPicPr>
            <a:picLocks noChangeAspect="1"/>
          </p:cNvPicPr>
          <p:nvPr/>
        </p:nvPicPr>
        <p:blipFill rotWithShape="1">
          <a:blip r:embed="rId12"/>
          <a:srcRect l="77735" t="-1461" b="-2346"/>
          <a:stretch/>
        </p:blipFill>
        <p:spPr>
          <a:xfrm>
            <a:off x="16553896" y="6496228"/>
            <a:ext cx="1871860" cy="1859808"/>
          </a:xfrm>
          <a:prstGeom prst="rect">
            <a:avLst/>
          </a:prstGeom>
        </p:spPr>
      </p:pic>
      <p:pic>
        <p:nvPicPr>
          <p:cNvPr id="29" name="Picture 28" descr="A picture containing black&#10;&#10;Description automatically generated">
            <a:extLst>
              <a:ext uri="{FF2B5EF4-FFF2-40B4-BE49-F238E27FC236}">
                <a16:creationId xmlns:a16="http://schemas.microsoft.com/office/drawing/2014/main" id="{EBC48B99-B2E5-622A-5C73-259BE3F2D924}"/>
              </a:ext>
            </a:extLst>
          </p:cNvPr>
          <p:cNvPicPr>
            <a:picLocks noChangeAspect="1"/>
          </p:cNvPicPr>
          <p:nvPr/>
        </p:nvPicPr>
        <p:blipFill rotWithShape="1">
          <a:blip r:embed="rId2"/>
          <a:srcRect l="-251" r="89447" b="62060"/>
          <a:stretch/>
        </p:blipFill>
        <p:spPr>
          <a:xfrm>
            <a:off x="20276994" y="4612"/>
            <a:ext cx="1093909" cy="3838814"/>
          </a:xfrm>
          <a:prstGeom prst="rect">
            <a:avLst/>
          </a:prstGeom>
        </p:spPr>
      </p:pic>
      <p:pic>
        <p:nvPicPr>
          <p:cNvPr id="30" name="图片 31" descr="图片包含 动物, 游戏机&#10;&#10;已自动生成说明">
            <a:extLst>
              <a:ext uri="{FF2B5EF4-FFF2-40B4-BE49-F238E27FC236}">
                <a16:creationId xmlns:a16="http://schemas.microsoft.com/office/drawing/2014/main" id="{E794AF8C-5843-B987-520E-9173630823C4}"/>
              </a:ext>
            </a:extLst>
          </p:cNvPr>
          <p:cNvPicPr>
            <a:picLocks noChangeAspect="1"/>
          </p:cNvPicPr>
          <p:nvPr/>
        </p:nvPicPr>
        <p:blipFill rotWithShape="1">
          <a:blip r:embed="rId13"/>
          <a:srcRect l="77649" b="-885"/>
          <a:stretch/>
        </p:blipFill>
        <p:spPr>
          <a:xfrm>
            <a:off x="16553979" y="8394271"/>
            <a:ext cx="1870397" cy="1838633"/>
          </a:xfrm>
          <a:prstGeom prst="rect">
            <a:avLst/>
          </a:prstGeom>
        </p:spPr>
      </p:pic>
      <p:pic>
        <p:nvPicPr>
          <p:cNvPr id="32" name="图片 31" descr="图片包含 动物, 游戏机&#10;&#10;已自动生成说明">
            <a:extLst>
              <a:ext uri="{FF2B5EF4-FFF2-40B4-BE49-F238E27FC236}">
                <a16:creationId xmlns:a16="http://schemas.microsoft.com/office/drawing/2014/main" id="{F9439427-688F-7D92-FA75-609AFFD37435}"/>
              </a:ext>
            </a:extLst>
          </p:cNvPr>
          <p:cNvPicPr>
            <a:picLocks noChangeAspect="1"/>
          </p:cNvPicPr>
          <p:nvPr/>
        </p:nvPicPr>
        <p:blipFill rotWithShape="1">
          <a:blip r:embed="rId13"/>
          <a:srcRect l="-84" r="78227"/>
          <a:stretch/>
        </p:blipFill>
        <p:spPr>
          <a:xfrm>
            <a:off x="10931323" y="8394288"/>
            <a:ext cx="1862952" cy="1822766"/>
          </a:xfrm>
          <a:prstGeom prst="rect">
            <a:avLst/>
          </a:prstGeom>
        </p:spPr>
      </p:pic>
      <p:pic>
        <p:nvPicPr>
          <p:cNvPr id="38" name="图片 31" descr="图片包含 动物, 游戏机&#10;&#10;已自动生成说明">
            <a:extLst>
              <a:ext uri="{FF2B5EF4-FFF2-40B4-BE49-F238E27FC236}">
                <a16:creationId xmlns:a16="http://schemas.microsoft.com/office/drawing/2014/main" id="{9386DDBA-B5EC-821C-6DDC-17E87D03A0D0}"/>
              </a:ext>
            </a:extLst>
          </p:cNvPr>
          <p:cNvPicPr>
            <a:picLocks noChangeAspect="1"/>
          </p:cNvPicPr>
          <p:nvPr/>
        </p:nvPicPr>
        <p:blipFill rotWithShape="1">
          <a:blip r:embed="rId13"/>
          <a:srcRect l="26012" r="52211"/>
          <a:stretch/>
        </p:blipFill>
        <p:spPr>
          <a:xfrm>
            <a:off x="12858376" y="8394300"/>
            <a:ext cx="1791063" cy="1822766"/>
          </a:xfrm>
          <a:prstGeom prst="rect">
            <a:avLst/>
          </a:prstGeom>
        </p:spPr>
      </p:pic>
      <p:pic>
        <p:nvPicPr>
          <p:cNvPr id="39" name="图片 31" descr="图片包含 动物, 游戏机&#10;&#10;已自动生成说明">
            <a:extLst>
              <a:ext uri="{FF2B5EF4-FFF2-40B4-BE49-F238E27FC236}">
                <a16:creationId xmlns:a16="http://schemas.microsoft.com/office/drawing/2014/main" id="{AAF05AAD-4DE1-5F9B-8146-74E76DAFACE6}"/>
              </a:ext>
            </a:extLst>
          </p:cNvPr>
          <p:cNvPicPr>
            <a:picLocks noChangeAspect="1"/>
          </p:cNvPicPr>
          <p:nvPr/>
        </p:nvPicPr>
        <p:blipFill rotWithShape="1">
          <a:blip r:embed="rId13"/>
          <a:srcRect l="52023" r="26204"/>
          <a:stretch/>
        </p:blipFill>
        <p:spPr>
          <a:xfrm>
            <a:off x="14729699" y="8394311"/>
            <a:ext cx="1776674" cy="1822765"/>
          </a:xfrm>
          <a:prstGeom prst="rect">
            <a:avLst/>
          </a:prstGeom>
        </p:spPr>
      </p:pic>
      <p:pic>
        <p:nvPicPr>
          <p:cNvPr id="41" name="图片 41" descr="图示&#10;&#10;已自动生成说明">
            <a:extLst>
              <a:ext uri="{FF2B5EF4-FFF2-40B4-BE49-F238E27FC236}">
                <a16:creationId xmlns:a16="http://schemas.microsoft.com/office/drawing/2014/main" id="{3984B4A2-404D-9979-B91D-2ADEBE6BA0C6}"/>
              </a:ext>
            </a:extLst>
          </p:cNvPr>
          <p:cNvPicPr>
            <a:picLocks noChangeAspect="1"/>
          </p:cNvPicPr>
          <p:nvPr/>
        </p:nvPicPr>
        <p:blipFill>
          <a:blip r:embed="rId14"/>
          <a:stretch>
            <a:fillRect/>
          </a:stretch>
        </p:blipFill>
        <p:spPr>
          <a:xfrm>
            <a:off x="18559706" y="5273119"/>
            <a:ext cx="2314720" cy="4384548"/>
          </a:xfrm>
          <a:prstGeom prst="rect">
            <a:avLst/>
          </a:prstGeom>
        </p:spPr>
      </p:pic>
      <p:pic>
        <p:nvPicPr>
          <p:cNvPr id="40" name="图片 41" descr="图示&#10;&#10;已自动生成说明">
            <a:extLst>
              <a:ext uri="{FF2B5EF4-FFF2-40B4-BE49-F238E27FC236}">
                <a16:creationId xmlns:a16="http://schemas.microsoft.com/office/drawing/2014/main" id="{62369AD9-2FCA-2EF8-8AC0-2D9F001E8306}"/>
              </a:ext>
            </a:extLst>
          </p:cNvPr>
          <p:cNvPicPr>
            <a:picLocks noChangeAspect="1"/>
          </p:cNvPicPr>
          <p:nvPr/>
        </p:nvPicPr>
        <p:blipFill>
          <a:blip r:embed="rId15"/>
          <a:stretch>
            <a:fillRect/>
          </a:stretch>
        </p:blipFill>
        <p:spPr>
          <a:xfrm>
            <a:off x="769899" y="15568807"/>
            <a:ext cx="9486440" cy="3464161"/>
          </a:xfrm>
          <a:prstGeom prst="rect">
            <a:avLst/>
          </a:prstGeom>
        </p:spPr>
      </p:pic>
      <p:sp>
        <p:nvSpPr>
          <p:cNvPr id="42" name="Text Placeholder 16">
            <a:extLst>
              <a:ext uri="{FF2B5EF4-FFF2-40B4-BE49-F238E27FC236}">
                <a16:creationId xmlns:a16="http://schemas.microsoft.com/office/drawing/2014/main" id="{965E0073-1326-08AC-A0E7-7A1AE6E1DBD4}"/>
              </a:ext>
            </a:extLst>
          </p:cNvPr>
          <p:cNvSpPr txBox="1">
            <a:spLocks/>
          </p:cNvSpPr>
          <p:nvPr/>
        </p:nvSpPr>
        <p:spPr>
          <a:xfrm>
            <a:off x="10880522" y="9980318"/>
            <a:ext cx="10134597" cy="1354217"/>
          </a:xfrm>
          <a:prstGeom prst="rect">
            <a:avLst/>
          </a:prstGeom>
        </p:spPr>
        <p:txBody>
          <a:bodyPr wrap="square" lIns="365760" tIns="365760" rIns="365760" bIns="365760" anchor="t">
            <a:spAutoFit/>
          </a:bodyPr>
          <a:lstStyle>
            <a:lvl1pPr marL="0" indent="0" algn="l" defTabSz="380218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380218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380218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380218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1045599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6pPr>
            <a:lvl7pPr marL="12357086"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7pPr>
            <a:lvl8pPr marL="1425817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8pPr>
            <a:lvl9pPr marL="16159268" indent="-950546" algn="l" defTabSz="3802180" rtl="0" eaLnBrk="1" latinLnBrk="0" hangingPunct="1">
              <a:spcBef>
                <a:spcPct val="20000"/>
              </a:spcBef>
              <a:buFont typeface="Arial" pitchFamily="34" charset="0"/>
              <a:buChar char="•"/>
              <a:defRPr sz="8317" kern="1200">
                <a:solidFill>
                  <a:schemeClr val="tx1"/>
                </a:solidFill>
                <a:latin typeface="+mn-lt"/>
                <a:ea typeface="+mn-ea"/>
                <a:cs typeface="+mn-cs"/>
              </a:defRPr>
            </a:lvl9pPr>
          </a:lstStyle>
          <a:p>
            <a:pPr algn="just"/>
            <a:r>
              <a:rPr lang="en-GB" b="1">
                <a:latin typeface="Times New Roman"/>
                <a:cs typeface="Arial"/>
              </a:rPr>
              <a:t>Fig. 3.</a:t>
            </a:r>
            <a:r>
              <a:rPr lang="en-GB">
                <a:latin typeface="Times New Roman"/>
                <a:cs typeface="Arial"/>
              </a:rPr>
              <a:t> Original (top row), pre-processed (middle row), and GAN-predicted (bottom row) images of cross-sectional brain MRI scans.</a:t>
            </a:r>
          </a:p>
        </p:txBody>
      </p:sp>
    </p:spTree>
    <p:extLst>
      <p:ext uri="{BB962C8B-B14F-4D97-AF65-F5344CB8AC3E}">
        <p14:creationId xmlns:p14="http://schemas.microsoft.com/office/powerpoint/2010/main" val="1204858689"/>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TER-PosterPresentations.com-A1-Template" id="{971DAC53-BAD8-7149-9F29-48D12788CDBC}" vid="{0A99B6CC-EAE3-094D-B6F2-2498A0BB92C3}"/>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STER-PosterPresentations.com-A1-Template" id="{971DAC53-BAD8-7149-9F29-48D12788CDBC}" vid="{B1CDAC9B-0ACE-7248-A3C1-706B02E5F6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F46381B279E843B902AE5C3E10ACA2" ma:contentTypeVersion="2" ma:contentTypeDescription="Create a new document." ma:contentTypeScope="" ma:versionID="a7ee407de1bda9fb1702520d2873a206">
  <xsd:schema xmlns:xsd="http://www.w3.org/2001/XMLSchema" xmlns:xs="http://www.w3.org/2001/XMLSchema" xmlns:p="http://schemas.microsoft.com/office/2006/metadata/properties" xmlns:ns2="adb09e8d-e13c-4bbf-8cd6-79415dda657e" targetNamespace="http://schemas.microsoft.com/office/2006/metadata/properties" ma:root="true" ma:fieldsID="f37456272afa6cb6e67ab0e74adf8e23" ns2:_="">
    <xsd:import namespace="adb09e8d-e13c-4bbf-8cd6-79415dda657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b09e8d-e13c-4bbf-8cd6-79415dda65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F4EF56-5FAB-494A-A0B2-872F855C3536}">
  <ds:schemaRefs>
    <ds:schemaRef ds:uri="http://schemas.microsoft.com/sharepoint/v3/contenttype/forms"/>
  </ds:schemaRefs>
</ds:datastoreItem>
</file>

<file path=customXml/itemProps2.xml><?xml version="1.0" encoding="utf-8"?>
<ds:datastoreItem xmlns:ds="http://schemas.openxmlformats.org/officeDocument/2006/customXml" ds:itemID="{62054980-FF41-4AF2-969F-4177FCBF731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04F1880-480A-4CCE-9A28-E6BDF071C819}">
  <ds:schemaRefs>
    <ds:schemaRef ds:uri="adb09e8d-e13c-4bbf-8cd6-79415dda65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1_36x48-Template-V2b</Template>
  <Application>Microsoft Office PowerPoint</Application>
  <PresentationFormat>Custom</PresentationFormat>
  <Slides>1</Slides>
  <Notes>0</Notes>
  <HiddenSlides>0</HiddenSlides>
  <ScaleCrop>false</ScaleCrop>
  <HeadingPairs>
    <vt:vector size="4" baseType="variant">
      <vt:variant>
        <vt:lpstr>Theme</vt:lpstr>
      </vt:variant>
      <vt:variant>
        <vt:i4>2</vt:i4>
      </vt:variant>
      <vt:variant>
        <vt:lpstr>Slide Titles</vt:lpstr>
      </vt:variant>
      <vt:variant>
        <vt:i4>1</vt:i4>
      </vt:variant>
    </vt:vector>
  </HeadingPairs>
  <TitlesOfParts>
    <vt:vector size="3" baseType="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revision>40</cp:revision>
  <cp:lastPrinted>2018-12-21T17:51:47Z</cp:lastPrinted>
  <dcterms:created xsi:type="dcterms:W3CDTF">2019-01-10T01:27:05Z</dcterms:created>
  <dcterms:modified xsi:type="dcterms:W3CDTF">2023-03-19T18:45:16Z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0x0101007EF46381B279E843B902AE5C3E10ACA2</vt:lpwstr>
  </property>
</Properties>
</file>